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png"/>
  <Override PartName="/ppt/notesSlides/notesSlide14.xml" ContentType="application/vnd.openxmlformats-officedocument.presentationml.notesSlide+xml"/>
  <Override PartName="/ppt/media/image17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25"/>
  </p:notesMasterIdLst>
  <p:sldIdLst>
    <p:sldId id="256" r:id="rId2"/>
    <p:sldId id="257" r:id="rId3"/>
    <p:sldId id="382" r:id="rId4"/>
    <p:sldId id="358" r:id="rId5"/>
    <p:sldId id="359" r:id="rId6"/>
    <p:sldId id="360" r:id="rId7"/>
    <p:sldId id="374" r:id="rId8"/>
    <p:sldId id="372" r:id="rId9"/>
    <p:sldId id="375" r:id="rId10"/>
    <p:sldId id="378" r:id="rId11"/>
    <p:sldId id="383" r:id="rId12"/>
    <p:sldId id="379" r:id="rId13"/>
    <p:sldId id="373" r:id="rId14"/>
    <p:sldId id="380" r:id="rId15"/>
    <p:sldId id="367" r:id="rId16"/>
    <p:sldId id="384" r:id="rId17"/>
    <p:sldId id="368" r:id="rId18"/>
    <p:sldId id="366" r:id="rId19"/>
    <p:sldId id="370" r:id="rId20"/>
    <p:sldId id="371" r:id="rId21"/>
    <p:sldId id="385" r:id="rId22"/>
    <p:sldId id="386" r:id="rId23"/>
    <p:sldId id="376" r:id="rId2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6"/>
    </p:embeddedFont>
    <p:embeddedFont>
      <p:font typeface="Fira Sans Extra Condensed Medium" panose="020B0603050000020004" pitchFamily="34" charset="0"/>
      <p:regular r:id="rId27"/>
      <p:bold r:id="rId28"/>
      <p:italic r:id="rId29"/>
      <p:boldItalic r:id="rId30"/>
    </p:embeddedFont>
    <p:embeddedFont>
      <p:font typeface="Overpass" pitchFamily="2" charset="77"/>
      <p:regular r:id="rId31"/>
      <p:bold r:id="rId32"/>
      <p:italic r:id="rId33"/>
      <p:boldItalic r:id="rId34"/>
    </p:embeddedFont>
    <p:embeddedFont>
      <p:font typeface="Overpass Light" pitchFamily="2" charset="77"/>
      <p:regular r:id="rId35"/>
      <p:bold r:id="rId36"/>
      <p:italic r:id="rId37"/>
      <p:boldItalic r:id="rId38"/>
    </p:embeddedFont>
    <p:embeddedFont>
      <p:font typeface="Roboto Slab Light" panose="020F030202020403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E25"/>
    <a:srgbClr val="EF00AD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98FF25-3A2D-4799-B365-E5086362DCF9}">
  <a:tblStyle styleId="{4398FF25-3A2D-4799-B365-E5086362DC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1"/>
    <p:restoredTop sz="94668"/>
  </p:normalViewPr>
  <p:slideViewPr>
    <p:cSldViewPr snapToGrid="0">
      <p:cViewPr varScale="1">
        <p:scale>
          <a:sx n="168" d="100"/>
          <a:sy n="168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5BC8260C-F0F5-A819-8135-09DFFA01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BDE8411E-4860-311B-75B5-C2E5F08BA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708874BA-4646-EC7A-B24A-B3EE44C87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7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DC329C7E-C917-3FF8-555F-6BB1E371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FE24F67C-1F33-5179-370A-3F1A57D73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F234FD6B-47FA-FF76-D5E6-A51E8FECD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48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5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8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128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70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00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91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AF41DD5E-B138-1CF8-CEEE-96A00BC6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7F5009D3-E7FD-29CE-BCD4-ADDFB07D8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D85FC591-A13D-9868-5156-A4BF1DB14E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92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EC54CF78-31EE-2141-C6B6-21F2610D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A76E7FF3-0F01-57BB-2006-022780098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75436E94-B92C-DF54-AB51-6A639887D3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7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b47398cd52_0_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b47398cd52_0_2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63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48E7962F-8038-27FE-7252-E2F7E3E5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5FBA8D5E-52B5-7D76-3B52-172FCF9EB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7878BF98-5305-BD40-06C4-4889BF927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6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68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57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83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77CE2A70-5A39-7394-D389-CC99295A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12E1A386-6A21-2B3E-731A-32E35BA53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0BC9F03F-7B3E-32D0-8572-FCC9C962C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057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11527555-5128-19F0-C59B-F5CA7817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0C4C18A5-A49E-9A12-DBA1-040F80481D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D2AF02CE-97B0-694B-8866-A94BA6833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61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77B3DABB-C93E-7304-1B9F-1FCFCFAB1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7d29277cd_2_94:notes">
            <a:extLst>
              <a:ext uri="{FF2B5EF4-FFF2-40B4-BE49-F238E27FC236}">
                <a16:creationId xmlns:a16="http://schemas.microsoft.com/office/drawing/2014/main" id="{70C7E1C5-41E0-1A12-0E63-49A957FA9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7d29277cd_2_94:notes">
            <a:extLst>
              <a:ext uri="{FF2B5EF4-FFF2-40B4-BE49-F238E27FC236}">
                <a16:creationId xmlns:a16="http://schemas.microsoft.com/office/drawing/2014/main" id="{15791ED8-F7BE-7923-572D-99439F393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64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70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8" r:id="rId3"/>
    <p:sldLayoutId id="2147483706" r:id="rId4"/>
    <p:sldLayoutId id="2147483707" r:id="rId5"/>
    <p:sldLayoutId id="2147483711" r:id="rId6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2E25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47715" y="3766899"/>
            <a:ext cx="4750464" cy="586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solidFill>
                  <a:srgbClr val="FFFFFF"/>
                </a:solidFill>
              </a:rPr>
              <a:t>LANGXIN LI, QI SUN, YANGXINYUE WANG, DERRICK LI</a:t>
            </a: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198937" y="1537899"/>
            <a:ext cx="6910347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TED TALK</a:t>
            </a:r>
          </a:p>
          <a:p>
            <a:pPr>
              <a:buSzPts val="1100"/>
            </a:pPr>
            <a:r>
              <a:rPr lang="en" dirty="0">
                <a:solidFill>
                  <a:srgbClr val="EE2E25"/>
                </a:solidFill>
              </a:rPr>
              <a:t>Popularity Analysis</a:t>
            </a:r>
          </a:p>
        </p:txBody>
      </p:sp>
      <p:pic>
        <p:nvPicPr>
          <p:cNvPr id="1026" name="Picture 2" descr="TED logo and symbol, meaning, history, PNG">
            <a:extLst>
              <a:ext uri="{FF2B5EF4-FFF2-40B4-BE49-F238E27FC236}">
                <a16:creationId xmlns:a16="http://schemas.microsoft.com/office/drawing/2014/main" id="{D138EF65-A6CD-1449-2008-F4A6C314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8" y="4367273"/>
            <a:ext cx="1241963" cy="77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654F74-017A-1461-72E6-89A5627F8543}"/>
              </a:ext>
            </a:extLst>
          </p:cNvPr>
          <p:cNvSpPr txBox="1"/>
          <p:nvPr/>
        </p:nvSpPr>
        <p:spPr>
          <a:xfrm>
            <a:off x="-224118" y="17481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3C0F7E75-1E86-8D9A-177A-A15F813D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1164B56B-BA9E-ECB2-D2C9-EB1D067BB7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3084" y="252836"/>
            <a:ext cx="2737068" cy="7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altLang="zh-CN" sz="3200">
                <a:solidFill>
                  <a:schemeClr val="tx1"/>
                </a:solidFill>
              </a:rPr>
              <a:t>Polynomial Terms</a:t>
            </a:r>
          </a:p>
        </p:txBody>
      </p:sp>
      <p:pic>
        <p:nvPicPr>
          <p:cNvPr id="6" name="Picture 2" descr="TED logo and symbol, meaning, history, PNG">
            <a:extLst>
              <a:ext uri="{FF2B5EF4-FFF2-40B4-BE49-F238E27FC236}">
                <a16:creationId xmlns:a16="http://schemas.microsoft.com/office/drawing/2014/main" id="{94B80637-DD6F-9F33-A032-C0975F41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01B3B6-472F-B2B7-0D46-87780FEA8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25290"/>
              </p:ext>
            </p:extLst>
          </p:nvPr>
        </p:nvGraphicFramePr>
        <p:xfrm>
          <a:off x="996316" y="2298839"/>
          <a:ext cx="2466372" cy="2225033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822124">
                  <a:extLst>
                    <a:ext uri="{9D8B030D-6E8A-4147-A177-3AD203B41FA5}">
                      <a16:colId xmlns:a16="http://schemas.microsoft.com/office/drawing/2014/main" val="1664146017"/>
                    </a:ext>
                  </a:extLst>
                </a:gridCol>
                <a:gridCol w="822124">
                  <a:extLst>
                    <a:ext uri="{9D8B030D-6E8A-4147-A177-3AD203B41FA5}">
                      <a16:colId xmlns:a16="http://schemas.microsoft.com/office/drawing/2014/main" val="1134655510"/>
                    </a:ext>
                  </a:extLst>
                </a:gridCol>
                <a:gridCol w="822124">
                  <a:extLst>
                    <a:ext uri="{9D8B030D-6E8A-4147-A177-3AD203B41FA5}">
                      <a16:colId xmlns:a16="http://schemas.microsoft.com/office/drawing/2014/main" val="4143453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(k,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(3,2)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12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0.4707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314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adj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0.4692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476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19149.95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19149.95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753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BIC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19149.95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19140.5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1821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tx1"/>
                          </a:solidFill>
                          <a:latin typeface="Overpass"/>
                          <a:cs typeface="Arial"/>
                          <a:sym typeface="Arial"/>
                        </a:rPr>
                        <a:t>PRESS</a:t>
                      </a:r>
                      <a:endParaRPr lang="en-US" sz="1200" b="0" i="0" u="none" strike="noStrike" cap="none">
                        <a:solidFill>
                          <a:schemeClr val="tx1"/>
                        </a:solidFill>
                        <a:latin typeface="Overpass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7378.552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7347.228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7942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023B57-6E65-D88D-470B-04B676681337}"/>
              </a:ext>
            </a:extLst>
          </p:cNvPr>
          <p:cNvSpPr txBox="1"/>
          <p:nvPr/>
        </p:nvSpPr>
        <p:spPr>
          <a:xfrm>
            <a:off x="822960" y="1071923"/>
            <a:ext cx="8026930" cy="322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75"/>
              </a:lnSpc>
            </a:pPr>
            <a:r>
              <a:rPr lang="en-US" b="1" dirty="0">
                <a:latin typeface="Calibri"/>
                <a:cs typeface="Segoe UI"/>
              </a:rPr>
              <a:t>Full model:​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0BDC5B-332E-EDB2-137D-C9A4E4D30D1A}"/>
              </a:ext>
            </a:extLst>
          </p:cNvPr>
          <p:cNvSpPr/>
          <p:nvPr/>
        </p:nvSpPr>
        <p:spPr>
          <a:xfrm>
            <a:off x="1838660" y="2296583"/>
            <a:ext cx="812336" cy="222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56B667-CCAE-9260-5A87-124AE6B1C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899522"/>
              </p:ext>
            </p:extLst>
          </p:nvPr>
        </p:nvGraphicFramePr>
        <p:xfrm>
          <a:off x="4026228" y="2298326"/>
          <a:ext cx="4540884" cy="2225033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902055">
                  <a:extLst>
                    <a:ext uri="{9D8B030D-6E8A-4147-A177-3AD203B41FA5}">
                      <a16:colId xmlns:a16="http://schemas.microsoft.com/office/drawing/2014/main" val="1664146017"/>
                    </a:ext>
                  </a:extLst>
                </a:gridCol>
                <a:gridCol w="800787">
                  <a:extLst>
                    <a:ext uri="{9D8B030D-6E8A-4147-A177-3AD203B41FA5}">
                      <a16:colId xmlns:a16="http://schemas.microsoft.com/office/drawing/2014/main" val="1134655510"/>
                    </a:ext>
                  </a:extLst>
                </a:gridCol>
                <a:gridCol w="700689">
                  <a:extLst>
                    <a:ext uri="{9D8B030D-6E8A-4147-A177-3AD203B41FA5}">
                      <a16:colId xmlns:a16="http://schemas.microsoft.com/office/drawing/2014/main" val="4143453446"/>
                    </a:ext>
                  </a:extLst>
                </a:gridCol>
                <a:gridCol w="744729">
                  <a:extLst>
                    <a:ext uri="{9D8B030D-6E8A-4147-A177-3AD203B41FA5}">
                      <a16:colId xmlns:a16="http://schemas.microsoft.com/office/drawing/2014/main" val="3196504240"/>
                    </a:ext>
                  </a:extLst>
                </a:gridCol>
                <a:gridCol w="696312">
                  <a:extLst>
                    <a:ext uri="{9D8B030D-6E8A-4147-A177-3AD203B41FA5}">
                      <a16:colId xmlns:a16="http://schemas.microsoft.com/office/drawing/2014/main" val="2267014381"/>
                    </a:ext>
                  </a:extLst>
                </a:gridCol>
                <a:gridCol w="696312">
                  <a:extLst>
                    <a:ext uri="{9D8B030D-6E8A-4147-A177-3AD203B41FA5}">
                      <a16:colId xmlns:a16="http://schemas.microsoft.com/office/drawing/2014/main" val="1005069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(k,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(2,3)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…(2,5)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(2,6)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(2, 7)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123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0.4904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900"/>
                        <a:t>0.497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314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adj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900"/>
                        <a:t>0.495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476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19149.95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19140.5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19022.73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18933.34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18867.7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753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BIC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19149.95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19022.73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18933.34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18867.7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18881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1821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tx1"/>
                          </a:solidFill>
                          <a:latin typeface="Overpass"/>
                          <a:cs typeface="Arial"/>
                          <a:sym typeface="Arial"/>
                        </a:rPr>
                        <a:t>PRESS</a:t>
                      </a:r>
                      <a:endParaRPr lang="en-US" sz="1200" b="0" i="0" u="none" strike="noStrike" cap="none">
                        <a:solidFill>
                          <a:schemeClr val="tx1"/>
                        </a:solidFill>
                        <a:latin typeface="Overpass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7378.552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7218.66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7092.572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7004.898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900"/>
                        <a:t>7006.914</a:t>
                      </a:r>
                      <a:endParaRPr lang="en-US" sz="900" b="0" i="0" u="none" strike="noStrike" noProof="0">
                        <a:solidFill>
                          <a:srgbClr val="000000"/>
                        </a:solidFill>
                        <a:latin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79422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A9A1D9-1E18-1374-8B51-48B818D2D561}"/>
              </a:ext>
            </a:extLst>
          </p:cNvPr>
          <p:cNvSpPr/>
          <p:nvPr/>
        </p:nvSpPr>
        <p:spPr>
          <a:xfrm>
            <a:off x="7186246" y="2264161"/>
            <a:ext cx="656492" cy="222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54AF8-B66D-0FE3-1D64-FBAF791D8D0E}"/>
              </a:ext>
            </a:extLst>
          </p:cNvPr>
          <p:cNvSpPr/>
          <p:nvPr/>
        </p:nvSpPr>
        <p:spPr>
          <a:xfrm>
            <a:off x="1822785" y="2296583"/>
            <a:ext cx="812336" cy="222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20708-AE64-C16C-CFB6-1DD7BEB55EC8}"/>
              </a:ext>
            </a:extLst>
          </p:cNvPr>
          <p:cNvSpPr/>
          <p:nvPr/>
        </p:nvSpPr>
        <p:spPr>
          <a:xfrm>
            <a:off x="1824721" y="2296583"/>
            <a:ext cx="812336" cy="2229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F09AE2-C772-D46F-721F-1D721C05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1464494"/>
            <a:ext cx="7772400" cy="4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9424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DF9DA10B-4F3E-926A-DC8B-DA567659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774959AB-D785-E06D-59D0-587F03C3F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0902" y="520416"/>
            <a:ext cx="1784552" cy="7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altLang="zh-CN" sz="3200">
                <a:solidFill>
                  <a:schemeClr val="tx1"/>
                </a:solidFill>
              </a:rPr>
              <a:t>Full Model</a:t>
            </a:r>
          </a:p>
        </p:txBody>
      </p:sp>
      <p:pic>
        <p:nvPicPr>
          <p:cNvPr id="6" name="Picture 2" descr="TED logo and symbol, meaning, history, PNG">
            <a:extLst>
              <a:ext uri="{FF2B5EF4-FFF2-40B4-BE49-F238E27FC236}">
                <a16:creationId xmlns:a16="http://schemas.microsoft.com/office/drawing/2014/main" id="{4EF120DD-9138-7F22-9842-8BD500A3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B114B-E8EA-1929-9C90-701FDA621002}"/>
              </a:ext>
            </a:extLst>
          </p:cNvPr>
          <p:cNvSpPr txBox="1"/>
          <p:nvPr/>
        </p:nvSpPr>
        <p:spPr>
          <a:xfrm>
            <a:off x="798022" y="1224690"/>
            <a:ext cx="8026930" cy="322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75"/>
              </a:lnSpc>
            </a:pPr>
            <a:r>
              <a:rPr lang="en-US" b="1" dirty="0">
                <a:latin typeface="Calibri"/>
                <a:cs typeface="Segoe UI"/>
              </a:rPr>
              <a:t>Full model:​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331FED-6B3C-D217-BDCD-BC8443608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13480"/>
              </p:ext>
            </p:extLst>
          </p:nvPr>
        </p:nvGraphicFramePr>
        <p:xfrm>
          <a:off x="3503994" y="2527651"/>
          <a:ext cx="1749650" cy="2225031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987433">
                  <a:extLst>
                    <a:ext uri="{9D8B030D-6E8A-4147-A177-3AD203B41FA5}">
                      <a16:colId xmlns:a16="http://schemas.microsoft.com/office/drawing/2014/main" val="1664146017"/>
                    </a:ext>
                  </a:extLst>
                </a:gridCol>
                <a:gridCol w="762217">
                  <a:extLst>
                    <a:ext uri="{9D8B030D-6E8A-4147-A177-3AD203B41FA5}">
                      <a16:colId xmlns:a16="http://schemas.microsoft.com/office/drawing/2014/main" val="2267014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0.497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314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R²</a:t>
                      </a: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adj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0.495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476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noProof="0">
                          <a:solidFill>
                            <a:schemeClr val="tx1"/>
                          </a:solidFill>
                          <a:latin typeface="Overpass"/>
                          <a:cs typeface="Arial"/>
                          <a:sym typeface="Arial"/>
                        </a:rPr>
                        <a:t>Cp</a:t>
                      </a:r>
                      <a:endParaRPr lang="en-US" sz="1200" b="0" i="0" u="none" strike="noStrike" cap="none">
                        <a:solidFill>
                          <a:schemeClr val="tx1"/>
                        </a:solidFill>
                        <a:latin typeface="Overpass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Monaco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1397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18933.34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753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BIC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latin typeface="Monaco"/>
                        </a:rPr>
                        <a:t>18867.7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41821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chemeClr val="tx1"/>
                          </a:solidFill>
                          <a:latin typeface="Overpass"/>
                          <a:cs typeface="Arial"/>
                          <a:sym typeface="Arial"/>
                        </a:rPr>
                        <a:t>PRESS</a:t>
                      </a:r>
                      <a:endParaRPr lang="en-US" sz="1200" b="0" i="0" u="none" strike="noStrike" cap="none">
                        <a:solidFill>
                          <a:schemeClr val="tx1"/>
                        </a:solidFill>
                        <a:latin typeface="Overpass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latin typeface="Monaco"/>
                        </a:rPr>
                        <a:t>7004.898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79422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A6B2F7B-CA51-1EAF-825E-351F65A0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2" y="1663513"/>
            <a:ext cx="7772400" cy="5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58136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D29827-6B2B-F57F-BE3C-75F6577A4E9D}"/>
              </a:ext>
            </a:extLst>
          </p:cNvPr>
          <p:cNvSpPr txBox="1"/>
          <p:nvPr/>
        </p:nvSpPr>
        <p:spPr>
          <a:xfrm>
            <a:off x="1933303" y="381866"/>
            <a:ext cx="560396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Bebas Neue"/>
                <a:sym typeface="Bebas Neue"/>
              </a:rPr>
              <a:t>Stepwise Regression based on AIC:</a:t>
            </a:r>
          </a:p>
          <a:p>
            <a:endParaRPr lang="en-US" sz="3200" b="1">
              <a:solidFill>
                <a:schemeClr val="tx1"/>
              </a:solidFill>
              <a:latin typeface="Bebas Neue"/>
              <a:sym typeface="Bebas Neue"/>
            </a:endParaRPr>
          </a:p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3538B9-E1C1-8F79-7A30-ACE1C6EB1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696547"/>
              </p:ext>
            </p:extLst>
          </p:nvPr>
        </p:nvGraphicFramePr>
        <p:xfrm>
          <a:off x="1933303" y="849210"/>
          <a:ext cx="4943560" cy="2415556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2650228">
                  <a:extLst>
                    <a:ext uri="{9D8B030D-6E8A-4147-A177-3AD203B41FA5}">
                      <a16:colId xmlns:a16="http://schemas.microsoft.com/office/drawing/2014/main" val="306513610"/>
                    </a:ext>
                  </a:extLst>
                </a:gridCol>
                <a:gridCol w="839394">
                  <a:extLst>
                    <a:ext uri="{9D8B030D-6E8A-4147-A177-3AD203B41FA5}">
                      <a16:colId xmlns:a16="http://schemas.microsoft.com/office/drawing/2014/main" val="4082732763"/>
                    </a:ext>
                  </a:extLst>
                </a:gridCol>
                <a:gridCol w="697924">
                  <a:extLst>
                    <a:ext uri="{9D8B030D-6E8A-4147-A177-3AD203B41FA5}">
                      <a16:colId xmlns:a16="http://schemas.microsoft.com/office/drawing/2014/main" val="1837634263"/>
                    </a:ext>
                  </a:extLst>
                </a:gridCol>
                <a:gridCol w="756014">
                  <a:extLst>
                    <a:ext uri="{9D8B030D-6E8A-4147-A177-3AD203B41FA5}">
                      <a16:colId xmlns:a16="http://schemas.microsoft.com/office/drawing/2014/main" val="2129406520"/>
                    </a:ext>
                  </a:extLst>
                </a:gridCol>
              </a:tblGrid>
              <a:tr h="2819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Step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Step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22124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poly(duration, 2)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86764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languages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51900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num_speaker</a:t>
                      </a:r>
                      <a:endParaRPr lang="en-US" sz="12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832031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poly(video_age, 6)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705097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tag_count</a:t>
                      </a:r>
                      <a:endParaRPr lang="en-US" sz="12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035660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Is_rating_t5_Inspiring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29488"/>
                  </a:ext>
                </a:extLst>
              </a:tr>
              <a:tr h="2819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tag_is_technology</a:t>
                      </a:r>
                      <a:endParaRPr lang="en-US" sz="12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37706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541F86-8A60-CC3B-B00D-003ABF17E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16694"/>
              </p:ext>
            </p:extLst>
          </p:nvPr>
        </p:nvGraphicFramePr>
        <p:xfrm>
          <a:off x="1933303" y="3264766"/>
          <a:ext cx="4943560" cy="1542297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2650233">
                  <a:extLst>
                    <a:ext uri="{9D8B030D-6E8A-4147-A177-3AD203B41FA5}">
                      <a16:colId xmlns:a16="http://schemas.microsoft.com/office/drawing/2014/main" val="565684465"/>
                    </a:ext>
                  </a:extLst>
                </a:gridCol>
                <a:gridCol w="839398">
                  <a:extLst>
                    <a:ext uri="{9D8B030D-6E8A-4147-A177-3AD203B41FA5}">
                      <a16:colId xmlns:a16="http://schemas.microsoft.com/office/drawing/2014/main" val="458726417"/>
                    </a:ext>
                  </a:extLst>
                </a:gridCol>
                <a:gridCol w="707358">
                  <a:extLst>
                    <a:ext uri="{9D8B030D-6E8A-4147-A177-3AD203B41FA5}">
                      <a16:colId xmlns:a16="http://schemas.microsoft.com/office/drawing/2014/main" val="930487980"/>
                    </a:ext>
                  </a:extLst>
                </a:gridCol>
                <a:gridCol w="746571">
                  <a:extLst>
                    <a:ext uri="{9D8B030D-6E8A-4147-A177-3AD203B41FA5}">
                      <a16:colId xmlns:a16="http://schemas.microsoft.com/office/drawing/2014/main" val="3661971390"/>
                    </a:ext>
                  </a:extLst>
                </a:gridCol>
              </a:tblGrid>
              <a:tr h="301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tag_is_science</a:t>
                      </a:r>
                      <a:endParaRPr lang="en-US" sz="12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53156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tag_is_global_issues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185641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poly(duration, 2):languages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59929"/>
                  </a:ext>
                </a:extLst>
              </a:tr>
              <a:tr h="301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poly(video_age, 6):languages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62257"/>
                  </a:ext>
                </a:extLst>
              </a:tr>
              <a:tr h="3230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num_speaker:languages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01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4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14C71C0-AEAA-7977-7286-D13D249C6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7683" y="241680"/>
            <a:ext cx="8776904" cy="3390900"/>
          </a:xfrm>
        </p:spPr>
        <p:txBody>
          <a:bodyPr/>
          <a:lstStyle/>
          <a:p>
            <a:pPr marL="0" marR="0" indent="0">
              <a:lnSpc>
                <a:spcPts val="1875"/>
              </a:lnSpc>
            </a:pPr>
            <a:endParaRPr lang="en-US" sz="1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TED logo and symbol, meaning, history, PNG">
            <a:extLst>
              <a:ext uri="{FF2B5EF4-FFF2-40B4-BE49-F238E27FC236}">
                <a16:creationId xmlns:a16="http://schemas.microsoft.com/office/drawing/2014/main" id="{F2252950-F470-2AB6-3ABB-145D2011E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ABBA9B-4E50-2797-B107-EF8143D2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591456"/>
              </p:ext>
            </p:extLst>
          </p:nvPr>
        </p:nvGraphicFramePr>
        <p:xfrm>
          <a:off x="1127699" y="1355826"/>
          <a:ext cx="6888602" cy="2017422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817618">
                  <a:extLst>
                    <a:ext uri="{9D8B030D-6E8A-4147-A177-3AD203B41FA5}">
                      <a16:colId xmlns:a16="http://schemas.microsoft.com/office/drawing/2014/main" val="3562706795"/>
                    </a:ext>
                  </a:extLst>
                </a:gridCol>
                <a:gridCol w="1219794">
                  <a:extLst>
                    <a:ext uri="{9D8B030D-6E8A-4147-A177-3AD203B41FA5}">
                      <a16:colId xmlns:a16="http://schemas.microsoft.com/office/drawing/2014/main" val="3391463678"/>
                    </a:ext>
                  </a:extLst>
                </a:gridCol>
                <a:gridCol w="970238">
                  <a:extLst>
                    <a:ext uri="{9D8B030D-6E8A-4147-A177-3AD203B41FA5}">
                      <a16:colId xmlns:a16="http://schemas.microsoft.com/office/drawing/2014/main" val="1648980150"/>
                    </a:ext>
                  </a:extLst>
                </a:gridCol>
                <a:gridCol w="1001730">
                  <a:extLst>
                    <a:ext uri="{9D8B030D-6E8A-4147-A177-3AD203B41FA5}">
                      <a16:colId xmlns:a16="http://schemas.microsoft.com/office/drawing/2014/main" val="4095269742"/>
                    </a:ext>
                  </a:extLst>
                </a:gridCol>
                <a:gridCol w="938747">
                  <a:extLst>
                    <a:ext uri="{9D8B030D-6E8A-4147-A177-3AD203B41FA5}">
                      <a16:colId xmlns:a16="http://schemas.microsoft.com/office/drawing/2014/main" val="2032504419"/>
                    </a:ext>
                  </a:extLst>
                </a:gridCol>
                <a:gridCol w="914952">
                  <a:extLst>
                    <a:ext uri="{9D8B030D-6E8A-4147-A177-3AD203B41FA5}">
                      <a16:colId xmlns:a16="http://schemas.microsoft.com/office/drawing/2014/main" val="1452847574"/>
                    </a:ext>
                  </a:extLst>
                </a:gridCol>
                <a:gridCol w="1025523">
                  <a:extLst>
                    <a:ext uri="{9D8B030D-6E8A-4147-A177-3AD203B41FA5}">
                      <a16:colId xmlns:a16="http://schemas.microsoft.com/office/drawing/2014/main" val="3761830150"/>
                    </a:ext>
                  </a:extLst>
                </a:gridCol>
              </a:tblGrid>
              <a:tr h="4518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ΔR²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ΔR²</a:t>
                      </a:r>
                      <a:r>
                        <a:rPr lang="en-US" sz="8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adj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ΔCp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ΔAIC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ΔBIC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ΔPRESS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214968"/>
                  </a:ext>
                </a:extLst>
              </a:tr>
              <a:tr h="359595">
                <a:tc>
                  <a:txBody>
                    <a:bodyPr/>
                    <a:lstStyle/>
                    <a:p>
                      <a:r>
                        <a:rPr lang="en-US"/>
                        <a:t>Step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0.4970105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0.4951121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18691.9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18867.7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7004.898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Overpas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41132"/>
                  </a:ext>
                </a:extLst>
              </a:tr>
              <a:tr h="374389">
                <a:tc>
                  <a:txBody>
                    <a:bodyPr/>
                    <a:lstStyle/>
                    <a:p>
                      <a:r>
                        <a:rPr lang="en-US"/>
                        <a:t>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0.4970027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0.4951837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23.09851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18690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18859.04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7002.771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Overpas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87455"/>
                  </a:ext>
                </a:extLst>
              </a:tr>
              <a:tr h="374389">
                <a:tc>
                  <a:txBody>
                    <a:bodyPr/>
                    <a:lstStyle/>
                    <a:p>
                      <a:r>
                        <a:rPr lang="en-US"/>
                        <a:t>Step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0.496992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0.4952523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21.23452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18688.14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18850.42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7000.736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Overpas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69890"/>
                  </a:ext>
                </a:extLst>
              </a:tr>
              <a:tr h="374389">
                <a:tc>
                  <a:txBody>
                    <a:bodyPr/>
                    <a:lstStyle/>
                    <a:p>
                      <a:r>
                        <a:rPr lang="en-US"/>
                        <a:t>Step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0.4969756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0.4953152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19.441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18686.35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18841.86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Overpass"/>
                        </a:rPr>
                        <a:t>6997.4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4901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E57B00-1BAB-0671-CC31-CD40AE6B74BE}"/>
              </a:ext>
            </a:extLst>
          </p:cNvPr>
          <p:cNvSpPr txBox="1"/>
          <p:nvPr/>
        </p:nvSpPr>
        <p:spPr>
          <a:xfrm>
            <a:off x="3200400" y="3633840"/>
            <a:ext cx="29294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Adjusted R Squared </a:t>
            </a:r>
            <a:r>
              <a:rPr lang="en-US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F36EF-DEA3-C424-CB11-96069E46BC74}"/>
              </a:ext>
            </a:extLst>
          </p:cNvPr>
          <p:cNvSpPr txBox="1"/>
          <p:nvPr/>
        </p:nvSpPr>
        <p:spPr>
          <a:xfrm>
            <a:off x="3200400" y="4007821"/>
            <a:ext cx="29294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AIC, BIC, PRESS, Cp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D95AD-7F3E-2677-E8B1-879FF154DFBC}"/>
              </a:ext>
            </a:extLst>
          </p:cNvPr>
          <p:cNvSpPr txBox="1"/>
          <p:nvPr/>
        </p:nvSpPr>
        <p:spPr>
          <a:xfrm>
            <a:off x="693506" y="634829"/>
            <a:ext cx="7761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Bebas Neue"/>
                <a:sym typeface="Bebas Neue"/>
              </a:rPr>
              <a:t>Stepwise Regression based on AIC:</a:t>
            </a:r>
          </a:p>
        </p:txBody>
      </p:sp>
    </p:spTree>
    <p:extLst>
      <p:ext uri="{BB962C8B-B14F-4D97-AF65-F5344CB8AC3E}">
        <p14:creationId xmlns:p14="http://schemas.microsoft.com/office/powerpoint/2010/main" val="389620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1DC7E1-979D-C770-DF63-50EC8E55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Step-AIC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0199AE-DBE1-5FE3-E8B3-E85B800B1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05689"/>
              </p:ext>
            </p:extLst>
          </p:nvPr>
        </p:nvGraphicFramePr>
        <p:xfrm>
          <a:off x="530086" y="1273810"/>
          <a:ext cx="8083828" cy="2595880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2020957">
                  <a:extLst>
                    <a:ext uri="{9D8B030D-6E8A-4147-A177-3AD203B41FA5}">
                      <a16:colId xmlns:a16="http://schemas.microsoft.com/office/drawing/2014/main" val="2471166157"/>
                    </a:ext>
                  </a:extLst>
                </a:gridCol>
                <a:gridCol w="2020957">
                  <a:extLst>
                    <a:ext uri="{9D8B030D-6E8A-4147-A177-3AD203B41FA5}">
                      <a16:colId xmlns:a16="http://schemas.microsoft.com/office/drawing/2014/main" val="821401463"/>
                    </a:ext>
                  </a:extLst>
                </a:gridCol>
                <a:gridCol w="2020957">
                  <a:extLst>
                    <a:ext uri="{9D8B030D-6E8A-4147-A177-3AD203B41FA5}">
                      <a16:colId xmlns:a16="http://schemas.microsoft.com/office/drawing/2014/main" val="196089110"/>
                    </a:ext>
                  </a:extLst>
                </a:gridCol>
                <a:gridCol w="2020957">
                  <a:extLst>
                    <a:ext uri="{9D8B030D-6E8A-4147-A177-3AD203B41FA5}">
                      <a16:colId xmlns:a16="http://schemas.microsoft.com/office/drawing/2014/main" val="1217752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Effect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Step AIC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6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R_squared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0.4147304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0.4970105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0.4969756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07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Adjusted_R_squared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0.4139041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0.4951121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0.4953152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49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Mallows’ 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1035.218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1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18841.86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18691.9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18686.35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33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19703.48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18867.7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18841.86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94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8095.527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7004.898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6997.4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4482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B5F3E2-9A44-8B98-1089-18E0EC3653A1}"/>
              </a:ext>
            </a:extLst>
          </p:cNvPr>
          <p:cNvSpPr txBox="1"/>
          <p:nvPr/>
        </p:nvSpPr>
        <p:spPr>
          <a:xfrm>
            <a:off x="2286000" y="42708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power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0.4139041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0.4953152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5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3600" dirty="0">
                <a:solidFill>
                  <a:srgbClr val="000000"/>
                </a:solidFill>
              </a:rPr>
              <a:t>A</a:t>
            </a:r>
            <a:r>
              <a:rPr lang="en" altLang="zh-CN" sz="3600" dirty="0" err="1">
                <a:solidFill>
                  <a:srgbClr val="000000"/>
                </a:solidFill>
              </a:rPr>
              <a:t>ic</a:t>
            </a:r>
            <a:r>
              <a:rPr lang="en" altLang="zh-CN" sz="3600" dirty="0">
                <a:solidFill>
                  <a:srgbClr val="000000"/>
                </a:solidFill>
              </a:rPr>
              <a:t> final model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7DECA1FF-0ED0-3E4E-CF91-7D76EAD6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198706" y="2155702"/>
            <a:ext cx="2928387" cy="28975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68BA97-1AED-FBF1-4A7B-450511B79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" y="1180706"/>
            <a:ext cx="7708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70451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3600" dirty="0">
                <a:solidFill>
                  <a:srgbClr val="000000"/>
                </a:solidFill>
              </a:rPr>
              <a:t>A</a:t>
            </a:r>
            <a:r>
              <a:rPr lang="en" altLang="zh-CN" sz="3600" dirty="0" err="1">
                <a:solidFill>
                  <a:srgbClr val="000000"/>
                </a:solidFill>
              </a:rPr>
              <a:t>ic</a:t>
            </a:r>
            <a:r>
              <a:rPr lang="en" altLang="zh-CN" sz="3600" dirty="0">
                <a:solidFill>
                  <a:srgbClr val="000000"/>
                </a:solidFill>
              </a:rPr>
              <a:t> final model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报纸上的文字&#10;&#10;描述已自动生成">
            <a:extLst>
              <a:ext uri="{FF2B5EF4-FFF2-40B4-BE49-F238E27FC236}">
                <a16:creationId xmlns:a16="http://schemas.microsoft.com/office/drawing/2014/main" id="{F21A0156-9CDA-D7CA-F760-5B2BF7FE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723" y="979574"/>
            <a:ext cx="3938983" cy="3867202"/>
          </a:xfrm>
          <a:prstGeom prst="rect">
            <a:avLst/>
          </a:prstGeom>
        </p:spPr>
      </p:pic>
      <p:pic>
        <p:nvPicPr>
          <p:cNvPr id="6" name="图片 5" descr="卡通人物&#10;&#10;描述已自动生成">
            <a:extLst>
              <a:ext uri="{FF2B5EF4-FFF2-40B4-BE49-F238E27FC236}">
                <a16:creationId xmlns:a16="http://schemas.microsoft.com/office/drawing/2014/main" id="{7DECA1FF-0ED0-3E4E-CF91-7D76EAD61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98706" y="2155702"/>
            <a:ext cx="2928387" cy="28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773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3600" b="1" dirty="0">
                <a:solidFill>
                  <a:schemeClr val="tx1"/>
                </a:solidFill>
              </a:rPr>
              <a:t>Model Diagnostics</a:t>
            </a:r>
            <a:r>
              <a:rPr lang="en-CA" altLang="zh-CN" sz="3600" dirty="0">
                <a:solidFill>
                  <a:srgbClr val="000000"/>
                </a:solidFill>
              </a:rPr>
              <a:t> 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E216CB95-8DBD-4E85-A1CC-E77DA5DC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00" y="959232"/>
            <a:ext cx="6736976" cy="39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66821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625300" y="3563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tx1"/>
                </a:solidFill>
              </a:rPr>
              <a:t>Line assumptions check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2" name="图片 2" descr="图示, 示意图&#10;&#10;描述已自动生成">
            <a:extLst>
              <a:ext uri="{FF2B5EF4-FFF2-40B4-BE49-F238E27FC236}">
                <a16:creationId xmlns:a16="http://schemas.microsoft.com/office/drawing/2014/main" id="{22B3C015-7D40-640A-7F95-4531AAE7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90" y="1033926"/>
            <a:ext cx="6252245" cy="3753261"/>
          </a:xfrm>
          <a:prstGeom prst="rect">
            <a:avLst/>
          </a:prstGeom>
        </p:spPr>
      </p:pic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FA8A2BA4-C0DD-19C7-633E-25DA974C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99420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Data Validation</a:t>
            </a:r>
            <a:endParaRPr lang="zh-CN" altLang="en-US" sz="360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" y="4494776"/>
            <a:ext cx="893597" cy="55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8D8C38D-5FF9-03DB-F73E-F01BEFC4E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75208"/>
              </p:ext>
            </p:extLst>
          </p:nvPr>
        </p:nvGraphicFramePr>
        <p:xfrm>
          <a:off x="1429300" y="1431439"/>
          <a:ext cx="6096000" cy="1854200"/>
        </p:xfrm>
        <a:graphic>
          <a:graphicData uri="http://schemas.openxmlformats.org/drawingml/2006/table">
            <a:tbl>
              <a:tblPr firstRow="1" bandRow="1">
                <a:tableStyleId>{4398FF25-3A2D-4799-B365-E5086362DCF9}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0571168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342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dirty="0"/>
                        <a:t>1.038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9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altLang="zh-CN" dirty="0"/>
                        <a:t>MAE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dirty="0"/>
                        <a:t>0.823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9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altLang="zh-CN" dirty="0"/>
                        <a:t>R-squared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dirty="0"/>
                        <a:t>0.52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altLang="zh-CN" dirty="0"/>
                        <a:t>MSPR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dirty="0"/>
                        <a:t>1.077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altLang="zh-CN" dirty="0"/>
                        <a:t>MSE_F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dirty="0"/>
                        <a:t>1.089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17898"/>
                  </a:ext>
                </a:extLst>
              </a:tr>
            </a:tbl>
          </a:graphicData>
        </a:graphic>
      </p:graphicFrame>
      <p:pic>
        <p:nvPicPr>
          <p:cNvPr id="6" name="图片 5" descr="形状&#10;&#10;低可信度描述已自动生成">
            <a:extLst>
              <a:ext uri="{FF2B5EF4-FFF2-40B4-BE49-F238E27FC236}">
                <a16:creationId xmlns:a16="http://schemas.microsoft.com/office/drawing/2014/main" id="{613D3064-2960-F7FD-2A70-115E0C66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73" y="3293367"/>
            <a:ext cx="1759908" cy="17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27606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567038" y="534875"/>
            <a:ext cx="4187332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Research</a:t>
            </a:r>
            <a:r>
              <a:rPr lang="zh-CN" altLang="en-US" sz="3600" dirty="0"/>
              <a:t> </a:t>
            </a:r>
            <a:r>
              <a:rPr lang="en-CA" altLang="zh-CN" sz="3600" dirty="0">
                <a:solidFill>
                  <a:srgbClr val="000000"/>
                </a:solidFill>
              </a:rPr>
              <a:t>Context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8943F59A-67D4-0CE5-4BC6-5E5C3237A4C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17500" y="1023513"/>
            <a:ext cx="3757302" cy="3390900"/>
          </a:xfrm>
        </p:spPr>
        <p:txBody>
          <a:bodyPr/>
          <a:lstStyle/>
          <a:p>
            <a:r>
              <a:rPr lang="en-CA" altLang="zh-CN" sz="1800" dirty="0"/>
              <a:t>	What</a:t>
            </a:r>
            <a:r>
              <a:rPr lang="en-US" altLang="zh-CN" sz="1800" dirty="0"/>
              <a:t> factors </a:t>
            </a:r>
            <a:r>
              <a:rPr lang="en-CA" altLang="zh-CN" sz="1800" dirty="0"/>
              <a:t>predict</a:t>
            </a:r>
            <a:r>
              <a:rPr lang="en-US" altLang="zh-CN" sz="1800" dirty="0"/>
              <a:t> </a:t>
            </a:r>
            <a:r>
              <a:rPr lang="en-CA" altLang="zh-CN" sz="1800" dirty="0"/>
              <a:t>the</a:t>
            </a:r>
            <a:r>
              <a:rPr lang="en-US" altLang="zh-CN" sz="1800" dirty="0"/>
              <a:t> </a:t>
            </a:r>
            <a:r>
              <a:rPr lang="en-CA" altLang="zh-CN" sz="1800" dirty="0"/>
              <a:t>popularity of TED Talks?</a:t>
            </a:r>
          </a:p>
          <a:p>
            <a:endParaRPr lang="en-CA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altLang="zh-CN" sz="1800" dirty="0"/>
              <a:t>duration?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altLang="zh-CN" sz="1800" dirty="0"/>
              <a:t>topics?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altLang="zh-CN" sz="1800" dirty="0"/>
              <a:t>number of languages?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altLang="zh-CN" sz="1800" dirty="0"/>
              <a:t>publish date?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altLang="zh-CN" sz="1800" dirty="0"/>
              <a:t>or others ...... ?</a:t>
            </a:r>
          </a:p>
          <a:p>
            <a:endParaRPr lang="zh-CN" altLang="en-US" dirty="0"/>
          </a:p>
        </p:txBody>
      </p:sp>
      <p:pic>
        <p:nvPicPr>
          <p:cNvPr id="4" name="图片 3" descr="夜晚男人站在一起&#10;&#10;中度可信度描述已自动生成">
            <a:extLst>
              <a:ext uri="{FF2B5EF4-FFF2-40B4-BE49-F238E27FC236}">
                <a16:creationId xmlns:a16="http://schemas.microsoft.com/office/drawing/2014/main" id="{80F9838A-5EC6-445D-2941-98A00CAF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0" y="1484228"/>
            <a:ext cx="3686495" cy="2644321"/>
          </a:xfrm>
          <a:prstGeom prst="rect">
            <a:avLst/>
          </a:prstGeom>
        </p:spPr>
      </p:pic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xfrm>
            <a:off x="542989" y="1595071"/>
            <a:ext cx="2695142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Overpass Light"/>
                <a:ea typeface="Overpass Light"/>
                <a:cs typeface="Overpass Light"/>
                <a:sym typeface="Overpass Light"/>
              </a:rPr>
              <a:t>Only 49.7% prediction power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Overpass Light"/>
                <a:ea typeface="Overpass Light"/>
                <a:cs typeface="Overpass Light"/>
                <a:sym typeface="Overpass Light"/>
              </a:rPr>
              <a:t>Languages: 0.12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Overpass Light"/>
                <a:ea typeface="Overpass Light"/>
                <a:cs typeface="Overpass Light"/>
                <a:sym typeface="Overpass Light"/>
              </a:rPr>
              <a:t>Num of speakers: -0.22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Overpass Light"/>
                <a:ea typeface="Overpass Light"/>
                <a:cs typeface="Overpass Light"/>
                <a:sym typeface="Overpass Light"/>
              </a:rPr>
              <a:t>Duration:  </a:t>
            </a:r>
            <a:r>
              <a:rPr lang="en-US" altLang="zh-CN" sz="1400" dirty="0">
                <a:latin typeface="Overpass Light"/>
                <a:ea typeface="Overpass Light"/>
                <a:cs typeface="Overpass Light"/>
                <a:sym typeface="Overpass Light"/>
              </a:rPr>
              <a:t>strong nonlinear effect, rather than “longer is better”.</a:t>
            </a:r>
          </a:p>
          <a:p>
            <a:pPr marL="171450" lvl="0" indent="-171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latin typeface="Overpass Light"/>
                <a:ea typeface="Overpass Light"/>
                <a:cs typeface="Overpass Light"/>
                <a:sym typeface="Overpass Light"/>
              </a:rPr>
              <a:t>Video age: complex, nonlinear, but fluctuates</a:t>
            </a: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333382" y="240432"/>
            <a:ext cx="7334362" cy="56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0000"/>
                </a:solidFill>
              </a:rPr>
              <a:t>   </a:t>
            </a:r>
            <a:r>
              <a:rPr lang="en-US" altLang="zh-CN" sz="3600" dirty="0">
                <a:solidFill>
                  <a:srgbClr val="000000"/>
                </a:solidFill>
              </a:rPr>
              <a:t>conclusion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3BE86703-CACB-C498-D2DD-01BA7AD0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438;p127">
            <a:extLst>
              <a:ext uri="{FF2B5EF4-FFF2-40B4-BE49-F238E27FC236}">
                <a16:creationId xmlns:a16="http://schemas.microsoft.com/office/drawing/2014/main" id="{9EA2CA75-A9E1-B96D-2EB0-114434F43D93}"/>
              </a:ext>
            </a:extLst>
          </p:cNvPr>
          <p:cNvSpPr/>
          <p:nvPr/>
        </p:nvSpPr>
        <p:spPr>
          <a:xfrm>
            <a:off x="356848" y="1436614"/>
            <a:ext cx="481318" cy="476368"/>
          </a:xfrm>
          <a:custGeom>
            <a:avLst/>
            <a:gdLst/>
            <a:ahLst/>
            <a:cxnLst/>
            <a:rect l="l" t="t" r="r" b="b"/>
            <a:pathLst>
              <a:path w="22502" h="22268" extrusionOk="0">
                <a:moveTo>
                  <a:pt x="7300" y="871"/>
                </a:moveTo>
                <a:cubicBezTo>
                  <a:pt x="9179" y="871"/>
                  <a:pt x="10964" y="1703"/>
                  <a:pt x="12180" y="3141"/>
                </a:cubicBezTo>
                <a:lnTo>
                  <a:pt x="8476" y="6843"/>
                </a:lnTo>
                <a:cubicBezTo>
                  <a:pt x="8308" y="7013"/>
                  <a:pt x="8308" y="7288"/>
                  <a:pt x="8479" y="7459"/>
                </a:cubicBezTo>
                <a:cubicBezTo>
                  <a:pt x="8563" y="7544"/>
                  <a:pt x="8674" y="7587"/>
                  <a:pt x="8786" y="7587"/>
                </a:cubicBezTo>
                <a:cubicBezTo>
                  <a:pt x="8898" y="7587"/>
                  <a:pt x="9010" y="7544"/>
                  <a:pt x="9095" y="7459"/>
                </a:cubicBezTo>
                <a:lnTo>
                  <a:pt x="12703" y="3848"/>
                </a:lnTo>
                <a:cubicBezTo>
                  <a:pt x="13357" y="4875"/>
                  <a:pt x="13706" y="6066"/>
                  <a:pt x="13706" y="7285"/>
                </a:cubicBezTo>
                <a:cubicBezTo>
                  <a:pt x="13702" y="10823"/>
                  <a:pt x="10826" y="13702"/>
                  <a:pt x="7288" y="13702"/>
                </a:cubicBezTo>
                <a:cubicBezTo>
                  <a:pt x="3750" y="13702"/>
                  <a:pt x="871" y="10823"/>
                  <a:pt x="871" y="7285"/>
                </a:cubicBezTo>
                <a:cubicBezTo>
                  <a:pt x="871" y="3747"/>
                  <a:pt x="3750" y="871"/>
                  <a:pt x="7288" y="871"/>
                </a:cubicBezTo>
                <a:cubicBezTo>
                  <a:pt x="7292" y="871"/>
                  <a:pt x="7296" y="871"/>
                  <a:pt x="7300" y="871"/>
                </a:cubicBezTo>
                <a:close/>
                <a:moveTo>
                  <a:pt x="12818" y="12024"/>
                </a:moveTo>
                <a:lnTo>
                  <a:pt x="13890" y="13096"/>
                </a:lnTo>
                <a:lnTo>
                  <a:pt x="13114" y="13873"/>
                </a:lnTo>
                <a:lnTo>
                  <a:pt x="12045" y="12801"/>
                </a:lnTo>
                <a:cubicBezTo>
                  <a:pt x="12320" y="12560"/>
                  <a:pt x="12581" y="12303"/>
                  <a:pt x="12818" y="12024"/>
                </a:cubicBezTo>
                <a:close/>
                <a:moveTo>
                  <a:pt x="15182" y="13037"/>
                </a:moveTo>
                <a:lnTo>
                  <a:pt x="20980" y="18835"/>
                </a:lnTo>
                <a:cubicBezTo>
                  <a:pt x="21568" y="19423"/>
                  <a:pt x="21568" y="20377"/>
                  <a:pt x="20980" y="20969"/>
                </a:cubicBezTo>
                <a:lnTo>
                  <a:pt x="20973" y="20973"/>
                </a:lnTo>
                <a:cubicBezTo>
                  <a:pt x="20678" y="21265"/>
                  <a:pt x="20293" y="21412"/>
                  <a:pt x="19907" y="21412"/>
                </a:cubicBezTo>
                <a:cubicBezTo>
                  <a:pt x="19521" y="21412"/>
                  <a:pt x="19136" y="21265"/>
                  <a:pt x="18842" y="20973"/>
                </a:cubicBezTo>
                <a:lnTo>
                  <a:pt x="13044" y="15175"/>
                </a:lnTo>
                <a:lnTo>
                  <a:pt x="13869" y="14347"/>
                </a:lnTo>
                <a:lnTo>
                  <a:pt x="16261" y="16735"/>
                </a:lnTo>
                <a:cubicBezTo>
                  <a:pt x="16346" y="16818"/>
                  <a:pt x="16455" y="16859"/>
                  <a:pt x="16564" y="16859"/>
                </a:cubicBezTo>
                <a:cubicBezTo>
                  <a:pt x="16675" y="16859"/>
                  <a:pt x="16786" y="16816"/>
                  <a:pt x="16871" y="16732"/>
                </a:cubicBezTo>
                <a:cubicBezTo>
                  <a:pt x="17038" y="16565"/>
                  <a:pt x="17041" y="16293"/>
                  <a:pt x="16874" y="16122"/>
                </a:cubicBezTo>
                <a:lnTo>
                  <a:pt x="14486" y="13730"/>
                </a:lnTo>
                <a:lnTo>
                  <a:pt x="15182" y="13037"/>
                </a:lnTo>
                <a:close/>
                <a:moveTo>
                  <a:pt x="7300" y="1"/>
                </a:moveTo>
                <a:cubicBezTo>
                  <a:pt x="7296" y="1"/>
                  <a:pt x="7292" y="1"/>
                  <a:pt x="7288" y="1"/>
                </a:cubicBezTo>
                <a:cubicBezTo>
                  <a:pt x="3270" y="1"/>
                  <a:pt x="0" y="3267"/>
                  <a:pt x="0" y="7285"/>
                </a:cubicBezTo>
                <a:cubicBezTo>
                  <a:pt x="0" y="11303"/>
                  <a:pt x="3270" y="14573"/>
                  <a:pt x="7288" y="14573"/>
                </a:cubicBezTo>
                <a:cubicBezTo>
                  <a:pt x="8733" y="14573"/>
                  <a:pt x="10147" y="14141"/>
                  <a:pt x="11345" y="13333"/>
                </a:cubicBezTo>
                <a:lnTo>
                  <a:pt x="12497" y="14486"/>
                </a:lnTo>
                <a:lnTo>
                  <a:pt x="12118" y="14865"/>
                </a:lnTo>
                <a:cubicBezTo>
                  <a:pt x="11947" y="15036"/>
                  <a:pt x="11947" y="15311"/>
                  <a:pt x="12118" y="15482"/>
                </a:cubicBezTo>
                <a:lnTo>
                  <a:pt x="18222" y="21589"/>
                </a:lnTo>
                <a:cubicBezTo>
                  <a:pt x="18685" y="22042"/>
                  <a:pt x="19286" y="22267"/>
                  <a:pt x="19887" y="22267"/>
                </a:cubicBezTo>
                <a:cubicBezTo>
                  <a:pt x="20497" y="22267"/>
                  <a:pt x="21107" y="22035"/>
                  <a:pt x="21572" y="21572"/>
                </a:cubicBezTo>
                <a:cubicBezTo>
                  <a:pt x="22494" y="20649"/>
                  <a:pt x="22501" y="19155"/>
                  <a:pt x="21589" y="18222"/>
                </a:cubicBezTo>
                <a:lnTo>
                  <a:pt x="15485" y="12118"/>
                </a:lnTo>
                <a:cubicBezTo>
                  <a:pt x="15400" y="12033"/>
                  <a:pt x="15288" y="11990"/>
                  <a:pt x="15177" y="11990"/>
                </a:cubicBezTo>
                <a:cubicBezTo>
                  <a:pt x="15065" y="11990"/>
                  <a:pt x="14954" y="12033"/>
                  <a:pt x="14869" y="12118"/>
                </a:cubicBezTo>
                <a:lnTo>
                  <a:pt x="14506" y="12480"/>
                </a:lnTo>
                <a:lnTo>
                  <a:pt x="13350" y="11324"/>
                </a:lnTo>
                <a:cubicBezTo>
                  <a:pt x="14987" y="8869"/>
                  <a:pt x="14980" y="5669"/>
                  <a:pt x="13330" y="3221"/>
                </a:cubicBezTo>
                <a:lnTo>
                  <a:pt x="13963" y="2588"/>
                </a:lnTo>
                <a:lnTo>
                  <a:pt x="16860" y="5485"/>
                </a:lnTo>
                <a:cubicBezTo>
                  <a:pt x="16944" y="5568"/>
                  <a:pt x="17054" y="5610"/>
                  <a:pt x="17165" y="5610"/>
                </a:cubicBezTo>
                <a:cubicBezTo>
                  <a:pt x="17276" y="5610"/>
                  <a:pt x="17388" y="5568"/>
                  <a:pt x="17473" y="5485"/>
                </a:cubicBezTo>
                <a:lnTo>
                  <a:pt x="21415" y="1543"/>
                </a:lnTo>
                <a:lnTo>
                  <a:pt x="21415" y="3201"/>
                </a:lnTo>
                <a:cubicBezTo>
                  <a:pt x="21415" y="3441"/>
                  <a:pt x="21610" y="3636"/>
                  <a:pt x="21850" y="3636"/>
                </a:cubicBezTo>
                <a:cubicBezTo>
                  <a:pt x="22090" y="3636"/>
                  <a:pt x="22285" y="3441"/>
                  <a:pt x="22285" y="3201"/>
                </a:cubicBezTo>
                <a:lnTo>
                  <a:pt x="22285" y="436"/>
                </a:lnTo>
                <a:cubicBezTo>
                  <a:pt x="22285" y="192"/>
                  <a:pt x="22090" y="1"/>
                  <a:pt x="21850" y="1"/>
                </a:cubicBezTo>
                <a:lnTo>
                  <a:pt x="19085" y="1"/>
                </a:lnTo>
                <a:cubicBezTo>
                  <a:pt x="18845" y="1"/>
                  <a:pt x="18650" y="192"/>
                  <a:pt x="18650" y="436"/>
                </a:cubicBezTo>
                <a:cubicBezTo>
                  <a:pt x="18650" y="676"/>
                  <a:pt x="18845" y="871"/>
                  <a:pt x="19085" y="871"/>
                </a:cubicBezTo>
                <a:lnTo>
                  <a:pt x="20854" y="871"/>
                </a:lnTo>
                <a:lnTo>
                  <a:pt x="17167" y="4559"/>
                </a:lnTo>
                <a:lnTo>
                  <a:pt x="14273" y="1665"/>
                </a:lnTo>
                <a:cubicBezTo>
                  <a:pt x="14188" y="1580"/>
                  <a:pt x="14076" y="1537"/>
                  <a:pt x="13965" y="1537"/>
                </a:cubicBezTo>
                <a:cubicBezTo>
                  <a:pt x="13854" y="1537"/>
                  <a:pt x="13742" y="1580"/>
                  <a:pt x="13657" y="1665"/>
                </a:cubicBezTo>
                <a:lnTo>
                  <a:pt x="12797" y="2525"/>
                </a:lnTo>
                <a:cubicBezTo>
                  <a:pt x="11417" y="923"/>
                  <a:pt x="9413" y="1"/>
                  <a:pt x="73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55;p127">
            <a:extLst>
              <a:ext uri="{FF2B5EF4-FFF2-40B4-BE49-F238E27FC236}">
                <a16:creationId xmlns:a16="http://schemas.microsoft.com/office/drawing/2014/main" id="{5B257EAB-A458-EF14-FEA3-73C61C287057}"/>
              </a:ext>
            </a:extLst>
          </p:cNvPr>
          <p:cNvSpPr/>
          <p:nvPr/>
        </p:nvSpPr>
        <p:spPr>
          <a:xfrm>
            <a:off x="3102212" y="1374280"/>
            <a:ext cx="489425" cy="478700"/>
          </a:xfrm>
          <a:custGeom>
            <a:avLst/>
            <a:gdLst/>
            <a:ahLst/>
            <a:cxnLst/>
            <a:rect l="l" t="t" r="r" b="b"/>
            <a:pathLst>
              <a:path w="22881" h="22377" extrusionOk="0">
                <a:moveTo>
                  <a:pt x="16303" y="4364"/>
                </a:moveTo>
                <a:cubicBezTo>
                  <a:pt x="17080" y="4364"/>
                  <a:pt x="17794" y="4792"/>
                  <a:pt x="18166" y="5475"/>
                </a:cubicBezTo>
                <a:cubicBezTo>
                  <a:pt x="18535" y="6157"/>
                  <a:pt x="18501" y="6989"/>
                  <a:pt x="18076" y="7641"/>
                </a:cubicBezTo>
                <a:lnTo>
                  <a:pt x="15147" y="4709"/>
                </a:lnTo>
                <a:cubicBezTo>
                  <a:pt x="15492" y="4482"/>
                  <a:pt x="15893" y="4364"/>
                  <a:pt x="16303" y="4364"/>
                </a:cubicBezTo>
                <a:close/>
                <a:moveTo>
                  <a:pt x="10426" y="1223"/>
                </a:moveTo>
                <a:lnTo>
                  <a:pt x="14190" y="4984"/>
                </a:lnTo>
                <a:lnTo>
                  <a:pt x="21561" y="12359"/>
                </a:lnTo>
                <a:lnTo>
                  <a:pt x="19113" y="13274"/>
                </a:lnTo>
                <a:lnTo>
                  <a:pt x="9513" y="3675"/>
                </a:lnTo>
                <a:lnTo>
                  <a:pt x="10426" y="1223"/>
                </a:lnTo>
                <a:close/>
                <a:moveTo>
                  <a:pt x="10840" y="17449"/>
                </a:moveTo>
                <a:lnTo>
                  <a:pt x="14148" y="20757"/>
                </a:lnTo>
                <a:lnTo>
                  <a:pt x="11784" y="21363"/>
                </a:lnTo>
                <a:lnTo>
                  <a:pt x="9353" y="18933"/>
                </a:lnTo>
                <a:lnTo>
                  <a:pt x="10840" y="17449"/>
                </a:lnTo>
                <a:close/>
                <a:moveTo>
                  <a:pt x="5958" y="12568"/>
                </a:moveTo>
                <a:lnTo>
                  <a:pt x="10224" y="16833"/>
                </a:lnTo>
                <a:lnTo>
                  <a:pt x="6522" y="20534"/>
                </a:lnTo>
                <a:cubicBezTo>
                  <a:pt x="5932" y="21137"/>
                  <a:pt x="5151" y="21438"/>
                  <a:pt x="4369" y="21438"/>
                </a:cubicBezTo>
                <a:cubicBezTo>
                  <a:pt x="3597" y="21438"/>
                  <a:pt x="2824" y="21144"/>
                  <a:pt x="2236" y="20555"/>
                </a:cubicBezTo>
                <a:cubicBezTo>
                  <a:pt x="1049" y="19368"/>
                  <a:pt x="1059" y="17442"/>
                  <a:pt x="2257" y="16269"/>
                </a:cubicBezTo>
                <a:lnTo>
                  <a:pt x="5958" y="12568"/>
                </a:lnTo>
                <a:close/>
                <a:moveTo>
                  <a:pt x="10260" y="1"/>
                </a:moveTo>
                <a:cubicBezTo>
                  <a:pt x="10087" y="1"/>
                  <a:pt x="9919" y="102"/>
                  <a:pt x="9851" y="283"/>
                </a:cubicBezTo>
                <a:lnTo>
                  <a:pt x="5586" y="11711"/>
                </a:lnTo>
                <a:lnTo>
                  <a:pt x="1647" y="15653"/>
                </a:lnTo>
                <a:cubicBezTo>
                  <a:pt x="42" y="17153"/>
                  <a:pt x="0" y="19685"/>
                  <a:pt x="1553" y="21238"/>
                </a:cubicBezTo>
                <a:cubicBezTo>
                  <a:pt x="2314" y="21998"/>
                  <a:pt x="3308" y="22376"/>
                  <a:pt x="4302" y="22376"/>
                </a:cubicBezTo>
                <a:cubicBezTo>
                  <a:pt x="5338" y="22376"/>
                  <a:pt x="6373" y="21965"/>
                  <a:pt x="7139" y="21147"/>
                </a:cubicBezTo>
                <a:lnTo>
                  <a:pt x="8737" y="19549"/>
                </a:lnTo>
                <a:lnTo>
                  <a:pt x="11341" y="22157"/>
                </a:lnTo>
                <a:cubicBezTo>
                  <a:pt x="11425" y="22237"/>
                  <a:pt x="11536" y="22282"/>
                  <a:pt x="11651" y="22282"/>
                </a:cubicBezTo>
                <a:cubicBezTo>
                  <a:pt x="11686" y="22282"/>
                  <a:pt x="11725" y="22279"/>
                  <a:pt x="11759" y="22269"/>
                </a:cubicBezTo>
                <a:lnTo>
                  <a:pt x="15102" y="21412"/>
                </a:lnTo>
                <a:cubicBezTo>
                  <a:pt x="15426" y="21325"/>
                  <a:pt x="15537" y="20921"/>
                  <a:pt x="15301" y="20681"/>
                </a:cubicBezTo>
                <a:lnTo>
                  <a:pt x="11624" y="17004"/>
                </a:lnTo>
                <a:lnTo>
                  <a:pt x="13326" y="16370"/>
                </a:lnTo>
                <a:cubicBezTo>
                  <a:pt x="13546" y="16283"/>
                  <a:pt x="13654" y="16036"/>
                  <a:pt x="13570" y="15813"/>
                </a:cubicBezTo>
                <a:cubicBezTo>
                  <a:pt x="13507" y="15638"/>
                  <a:pt x="13342" y="15530"/>
                  <a:pt x="13166" y="15530"/>
                </a:cubicBezTo>
                <a:cubicBezTo>
                  <a:pt x="13117" y="15530"/>
                  <a:pt x="13068" y="15538"/>
                  <a:pt x="13020" y="15555"/>
                </a:cubicBezTo>
                <a:lnTo>
                  <a:pt x="10948" y="16328"/>
                </a:lnTo>
                <a:lnTo>
                  <a:pt x="6460" y="11843"/>
                </a:lnTo>
                <a:lnTo>
                  <a:pt x="9176" y="4569"/>
                </a:lnTo>
                <a:lnTo>
                  <a:pt x="18219" y="13609"/>
                </a:lnTo>
                <a:lnTo>
                  <a:pt x="16975" y="14075"/>
                </a:lnTo>
                <a:cubicBezTo>
                  <a:pt x="16746" y="14155"/>
                  <a:pt x="16627" y="14410"/>
                  <a:pt x="16711" y="14639"/>
                </a:cubicBezTo>
                <a:cubicBezTo>
                  <a:pt x="16778" y="14813"/>
                  <a:pt x="16943" y="14921"/>
                  <a:pt x="17120" y="14921"/>
                </a:cubicBezTo>
                <a:cubicBezTo>
                  <a:pt x="17174" y="14921"/>
                  <a:pt x="17228" y="14911"/>
                  <a:pt x="17282" y="14890"/>
                </a:cubicBezTo>
                <a:lnTo>
                  <a:pt x="22505" y="12937"/>
                </a:lnTo>
                <a:cubicBezTo>
                  <a:pt x="22801" y="12825"/>
                  <a:pt x="22881" y="12442"/>
                  <a:pt x="22658" y="12219"/>
                </a:cubicBezTo>
                <a:lnTo>
                  <a:pt x="22658" y="12219"/>
                </a:lnTo>
                <a:lnTo>
                  <a:pt x="22658" y="12223"/>
                </a:lnTo>
                <a:lnTo>
                  <a:pt x="18703" y="8264"/>
                </a:lnTo>
                <a:cubicBezTo>
                  <a:pt x="19580" y="7076"/>
                  <a:pt x="19458" y="5423"/>
                  <a:pt x="18414" y="4374"/>
                </a:cubicBezTo>
                <a:cubicBezTo>
                  <a:pt x="17834" y="3796"/>
                  <a:pt x="17068" y="3501"/>
                  <a:pt x="16299" y="3501"/>
                </a:cubicBezTo>
                <a:cubicBezTo>
                  <a:pt x="15678" y="3501"/>
                  <a:pt x="15054" y="3694"/>
                  <a:pt x="14524" y="4085"/>
                </a:cubicBezTo>
                <a:lnTo>
                  <a:pt x="10568" y="130"/>
                </a:lnTo>
                <a:cubicBezTo>
                  <a:pt x="10480" y="42"/>
                  <a:pt x="10369" y="1"/>
                  <a:pt x="102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563;p127">
            <a:extLst>
              <a:ext uri="{FF2B5EF4-FFF2-40B4-BE49-F238E27FC236}">
                <a16:creationId xmlns:a16="http://schemas.microsoft.com/office/drawing/2014/main" id="{045FE910-B4AB-2482-B1D0-6BDEBCE08697}"/>
              </a:ext>
            </a:extLst>
          </p:cNvPr>
          <p:cNvSpPr/>
          <p:nvPr/>
        </p:nvSpPr>
        <p:spPr>
          <a:xfrm>
            <a:off x="6294953" y="1434282"/>
            <a:ext cx="477746" cy="376187"/>
          </a:xfrm>
          <a:custGeom>
            <a:avLst/>
            <a:gdLst/>
            <a:ahLst/>
            <a:cxnLst/>
            <a:rect l="l" t="t" r="r" b="b"/>
            <a:pathLst>
              <a:path w="22335" h="17585" extrusionOk="0">
                <a:moveTo>
                  <a:pt x="9899" y="871"/>
                </a:moveTo>
                <a:cubicBezTo>
                  <a:pt x="12064" y="871"/>
                  <a:pt x="14055" y="2065"/>
                  <a:pt x="15077" y="3973"/>
                </a:cubicBezTo>
                <a:cubicBezTo>
                  <a:pt x="15077" y="3973"/>
                  <a:pt x="15077" y="3977"/>
                  <a:pt x="15081" y="3980"/>
                </a:cubicBezTo>
                <a:lnTo>
                  <a:pt x="15084" y="3987"/>
                </a:lnTo>
                <a:cubicBezTo>
                  <a:pt x="15537" y="4840"/>
                  <a:pt x="15774" y="5791"/>
                  <a:pt x="15777" y="6756"/>
                </a:cubicBezTo>
                <a:cubicBezTo>
                  <a:pt x="15777" y="6996"/>
                  <a:pt x="15969" y="7191"/>
                  <a:pt x="16213" y="7191"/>
                </a:cubicBezTo>
                <a:cubicBezTo>
                  <a:pt x="16453" y="7191"/>
                  <a:pt x="16648" y="6996"/>
                  <a:pt x="16648" y="6756"/>
                </a:cubicBezTo>
                <a:cubicBezTo>
                  <a:pt x="16644" y="5819"/>
                  <a:pt x="16453" y="4893"/>
                  <a:pt x="16077" y="4036"/>
                </a:cubicBezTo>
                <a:cubicBezTo>
                  <a:pt x="16422" y="3953"/>
                  <a:pt x="16767" y="3913"/>
                  <a:pt x="17106" y="3913"/>
                </a:cubicBezTo>
                <a:cubicBezTo>
                  <a:pt x="19260" y="3913"/>
                  <a:pt x="21168" y="5520"/>
                  <a:pt x="21436" y="7762"/>
                </a:cubicBezTo>
                <a:cubicBezTo>
                  <a:pt x="21742" y="10359"/>
                  <a:pt x="19716" y="12644"/>
                  <a:pt x="17101" y="12644"/>
                </a:cubicBezTo>
                <a:lnTo>
                  <a:pt x="17101" y="12640"/>
                </a:lnTo>
                <a:lnTo>
                  <a:pt x="16488" y="12640"/>
                </a:lnTo>
                <a:cubicBezTo>
                  <a:pt x="16498" y="12518"/>
                  <a:pt x="16502" y="12396"/>
                  <a:pt x="16502" y="12275"/>
                </a:cubicBezTo>
                <a:cubicBezTo>
                  <a:pt x="16502" y="9339"/>
                  <a:pt x="14123" y="6965"/>
                  <a:pt x="11192" y="6965"/>
                </a:cubicBezTo>
                <a:cubicBezTo>
                  <a:pt x="8260" y="6965"/>
                  <a:pt x="5881" y="9339"/>
                  <a:pt x="5881" y="12275"/>
                </a:cubicBezTo>
                <a:cubicBezTo>
                  <a:pt x="5881" y="12396"/>
                  <a:pt x="5885" y="12518"/>
                  <a:pt x="5895" y="12640"/>
                </a:cubicBezTo>
                <a:lnTo>
                  <a:pt x="3061" y="12640"/>
                </a:lnTo>
                <a:cubicBezTo>
                  <a:pt x="1769" y="12623"/>
                  <a:pt x="780" y="11491"/>
                  <a:pt x="933" y="10210"/>
                </a:cubicBezTo>
                <a:cubicBezTo>
                  <a:pt x="1069" y="9098"/>
                  <a:pt x="2016" y="8300"/>
                  <a:pt x="3085" y="8300"/>
                </a:cubicBezTo>
                <a:cubicBezTo>
                  <a:pt x="3248" y="8300"/>
                  <a:pt x="3414" y="8319"/>
                  <a:pt x="3580" y="8357"/>
                </a:cubicBezTo>
                <a:cubicBezTo>
                  <a:pt x="3613" y="8365"/>
                  <a:pt x="3646" y="8368"/>
                  <a:pt x="3678" y="8368"/>
                </a:cubicBezTo>
                <a:cubicBezTo>
                  <a:pt x="3943" y="8368"/>
                  <a:pt x="4158" y="8126"/>
                  <a:pt x="4106" y="7852"/>
                </a:cubicBezTo>
                <a:cubicBezTo>
                  <a:pt x="4036" y="7490"/>
                  <a:pt x="4005" y="7125"/>
                  <a:pt x="4005" y="6756"/>
                </a:cubicBezTo>
                <a:cubicBezTo>
                  <a:pt x="4005" y="3510"/>
                  <a:pt x="6644" y="871"/>
                  <a:pt x="9889" y="871"/>
                </a:cubicBezTo>
                <a:cubicBezTo>
                  <a:pt x="9892" y="871"/>
                  <a:pt x="9896" y="871"/>
                  <a:pt x="9899" y="871"/>
                </a:cubicBezTo>
                <a:close/>
                <a:moveTo>
                  <a:pt x="11191" y="7833"/>
                </a:moveTo>
                <a:cubicBezTo>
                  <a:pt x="11764" y="7833"/>
                  <a:pt x="12341" y="7944"/>
                  <a:pt x="12891" y="8173"/>
                </a:cubicBezTo>
                <a:cubicBezTo>
                  <a:pt x="14548" y="8859"/>
                  <a:pt x="15631" y="10478"/>
                  <a:pt x="15631" y="12275"/>
                </a:cubicBezTo>
                <a:cubicBezTo>
                  <a:pt x="15628" y="14722"/>
                  <a:pt x="13643" y="16711"/>
                  <a:pt x="11192" y="16714"/>
                </a:cubicBezTo>
                <a:cubicBezTo>
                  <a:pt x="9395" y="16714"/>
                  <a:pt x="7776" y="15631"/>
                  <a:pt x="7090" y="13970"/>
                </a:cubicBezTo>
                <a:cubicBezTo>
                  <a:pt x="6404" y="12313"/>
                  <a:pt x="6783" y="10405"/>
                  <a:pt x="8051" y="9134"/>
                </a:cubicBezTo>
                <a:cubicBezTo>
                  <a:pt x="8900" y="8284"/>
                  <a:pt x="10036" y="7833"/>
                  <a:pt x="11191" y="7833"/>
                </a:cubicBezTo>
                <a:close/>
                <a:moveTo>
                  <a:pt x="9899" y="0"/>
                </a:moveTo>
                <a:cubicBezTo>
                  <a:pt x="9896" y="0"/>
                  <a:pt x="9893" y="0"/>
                  <a:pt x="9889" y="0"/>
                </a:cubicBezTo>
                <a:cubicBezTo>
                  <a:pt x="6163" y="0"/>
                  <a:pt x="3134" y="3030"/>
                  <a:pt x="3134" y="6756"/>
                </a:cubicBezTo>
                <a:cubicBezTo>
                  <a:pt x="3134" y="6982"/>
                  <a:pt x="3145" y="7205"/>
                  <a:pt x="3165" y="7431"/>
                </a:cubicBezTo>
                <a:lnTo>
                  <a:pt x="3092" y="7431"/>
                </a:lnTo>
                <a:cubicBezTo>
                  <a:pt x="3082" y="7431"/>
                  <a:pt x="3071" y="7431"/>
                  <a:pt x="3060" y="7431"/>
                </a:cubicBezTo>
                <a:cubicBezTo>
                  <a:pt x="1396" y="7431"/>
                  <a:pt x="38" y="8769"/>
                  <a:pt x="21" y="10436"/>
                </a:cubicBezTo>
                <a:cubicBezTo>
                  <a:pt x="0" y="12111"/>
                  <a:pt x="1341" y="13490"/>
                  <a:pt x="3019" y="13511"/>
                </a:cubicBezTo>
                <a:lnTo>
                  <a:pt x="6028" y="13511"/>
                </a:lnTo>
                <a:cubicBezTo>
                  <a:pt x="6599" y="15899"/>
                  <a:pt x="8737" y="17585"/>
                  <a:pt x="11192" y="17585"/>
                </a:cubicBezTo>
                <a:cubicBezTo>
                  <a:pt x="13646" y="17585"/>
                  <a:pt x="15784" y="15899"/>
                  <a:pt x="16355" y="13511"/>
                </a:cubicBezTo>
                <a:lnTo>
                  <a:pt x="17101" y="13511"/>
                </a:lnTo>
                <a:cubicBezTo>
                  <a:pt x="19991" y="13511"/>
                  <a:pt x="22334" y="11167"/>
                  <a:pt x="22334" y="8277"/>
                </a:cubicBezTo>
                <a:cubicBezTo>
                  <a:pt x="22334" y="5387"/>
                  <a:pt x="19991" y="3044"/>
                  <a:pt x="17101" y="3044"/>
                </a:cubicBezTo>
                <a:lnTo>
                  <a:pt x="17101" y="3047"/>
                </a:lnTo>
                <a:cubicBezTo>
                  <a:pt x="17089" y="3047"/>
                  <a:pt x="17077" y="3047"/>
                  <a:pt x="17066" y="3047"/>
                </a:cubicBezTo>
                <a:cubicBezTo>
                  <a:pt x="16590" y="3047"/>
                  <a:pt x="16121" y="3117"/>
                  <a:pt x="15662" y="3246"/>
                </a:cubicBezTo>
                <a:cubicBezTo>
                  <a:pt x="14442" y="1232"/>
                  <a:pt x="12256" y="0"/>
                  <a:pt x="98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6;p65">
            <a:extLst>
              <a:ext uri="{FF2B5EF4-FFF2-40B4-BE49-F238E27FC236}">
                <a16:creationId xmlns:a16="http://schemas.microsoft.com/office/drawing/2014/main" id="{AFEE0B66-EFA5-7871-0623-E4570AEA5539}"/>
              </a:ext>
            </a:extLst>
          </p:cNvPr>
          <p:cNvSpPr txBox="1">
            <a:spLocks/>
          </p:cNvSpPr>
          <p:nvPr/>
        </p:nvSpPr>
        <p:spPr>
          <a:xfrm>
            <a:off x="3455718" y="1850494"/>
            <a:ext cx="2695142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508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508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50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508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508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508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508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50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endParaRPr lang="en-CA" dirty="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285750" indent="-2857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sz="1400" dirty="0">
                <a:latin typeface="Overpass Light"/>
                <a:ea typeface="Overpass Light"/>
                <a:cs typeface="Overpass Light"/>
                <a:sym typeface="Overpass Light"/>
              </a:rPr>
              <a:t>Model choice vs. data type</a:t>
            </a:r>
          </a:p>
          <a:p>
            <a:pPr marL="285750" indent="-2857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sz="1400" dirty="0">
                <a:latin typeface="Overpass Light"/>
                <a:ea typeface="Overpass Light"/>
                <a:cs typeface="Overpass Light"/>
                <a:sym typeface="Overpass Light"/>
              </a:rPr>
              <a:t>Some potential variables </a:t>
            </a:r>
          </a:p>
          <a:p>
            <a:pPr marL="285750" indent="-2857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sz="1400" dirty="0">
                <a:latin typeface="Overpass Light"/>
                <a:ea typeface="Overpass Light"/>
                <a:cs typeface="Overpass Light"/>
                <a:sym typeface="Overpass Light"/>
              </a:rPr>
              <a:t>LINE assumptions could be improved by using WLS (51.15% prediction power)</a:t>
            </a:r>
          </a:p>
        </p:txBody>
      </p:sp>
      <p:sp>
        <p:nvSpPr>
          <p:cNvPr id="5" name="Google Shape;466;p65">
            <a:extLst>
              <a:ext uri="{FF2B5EF4-FFF2-40B4-BE49-F238E27FC236}">
                <a16:creationId xmlns:a16="http://schemas.microsoft.com/office/drawing/2014/main" id="{9F398F8B-B8A6-090D-A856-58769919FF63}"/>
              </a:ext>
            </a:extLst>
          </p:cNvPr>
          <p:cNvSpPr txBox="1">
            <a:spLocks/>
          </p:cNvSpPr>
          <p:nvPr/>
        </p:nvSpPr>
        <p:spPr>
          <a:xfrm>
            <a:off x="6343847" y="1828010"/>
            <a:ext cx="2695142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508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508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50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508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508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508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508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50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endParaRPr lang="en-CA"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171450" indent="-1714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altLang="zh-CN" sz="1400">
                <a:latin typeface="Overpass Light"/>
              </a:rPr>
              <a:t>Expand the data dimensions</a:t>
            </a:r>
          </a:p>
          <a:p>
            <a:pPr marL="171450" indent="-1714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altLang="zh-CN" sz="1400">
                <a:latin typeface="Overpass Light"/>
              </a:rPr>
              <a:t>Alternative Popularity Metrics</a:t>
            </a:r>
          </a:p>
          <a:p>
            <a:pPr marL="171450" indent="-1714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altLang="zh-CN" sz="1400">
                <a:latin typeface="Overpass Light"/>
              </a:rPr>
              <a:t>Advanced Modeling Techniques</a:t>
            </a:r>
          </a:p>
          <a:p>
            <a:pPr marL="171450" indent="-171450">
              <a:spcBef>
                <a:spcPts val="1600"/>
              </a:spcBef>
              <a:buSzPts val="1100"/>
              <a:buFont typeface="Arial" panose="020B0604020202020204" pitchFamily="34" charset="0"/>
              <a:buChar char="•"/>
            </a:pPr>
            <a:r>
              <a:rPr lang="en-CA" sz="1400">
                <a:latin typeface="Overpass Light"/>
                <a:sym typeface="Overpass Light"/>
              </a:rPr>
              <a:t>…</a:t>
            </a:r>
          </a:p>
        </p:txBody>
      </p:sp>
      <p:sp>
        <p:nvSpPr>
          <p:cNvPr id="7" name="Google Shape;465;p65">
            <a:extLst>
              <a:ext uri="{FF2B5EF4-FFF2-40B4-BE49-F238E27FC236}">
                <a16:creationId xmlns:a16="http://schemas.microsoft.com/office/drawing/2014/main" id="{74C5AE55-8E68-C67B-7FCD-3F6BFFA3E06D}"/>
              </a:ext>
            </a:extLst>
          </p:cNvPr>
          <p:cNvSpPr txBox="1">
            <a:spLocks/>
          </p:cNvSpPr>
          <p:nvPr/>
        </p:nvSpPr>
        <p:spPr>
          <a:xfrm>
            <a:off x="1063439" y="1284181"/>
            <a:ext cx="1693124" cy="56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>
                <a:solidFill>
                  <a:srgbClr val="000000"/>
                </a:solidFill>
              </a:rPr>
              <a:t>impact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sp>
        <p:nvSpPr>
          <p:cNvPr id="11" name="Google Shape;465;p65">
            <a:extLst>
              <a:ext uri="{FF2B5EF4-FFF2-40B4-BE49-F238E27FC236}">
                <a16:creationId xmlns:a16="http://schemas.microsoft.com/office/drawing/2014/main" id="{69259F95-CE21-C6CF-A9D9-A4FD97D30516}"/>
              </a:ext>
            </a:extLst>
          </p:cNvPr>
          <p:cNvSpPr txBox="1">
            <a:spLocks/>
          </p:cNvSpPr>
          <p:nvPr/>
        </p:nvSpPr>
        <p:spPr>
          <a:xfrm>
            <a:off x="3640531" y="1286419"/>
            <a:ext cx="2654422" cy="56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>
                <a:solidFill>
                  <a:srgbClr val="000000"/>
                </a:solidFill>
              </a:rPr>
              <a:t>Limitations</a:t>
            </a:r>
            <a:endParaRPr lang="zh-CN" altLang="en-US" sz="3600">
              <a:solidFill>
                <a:srgbClr val="000000"/>
              </a:solidFill>
            </a:endParaRPr>
          </a:p>
        </p:txBody>
      </p:sp>
      <p:sp>
        <p:nvSpPr>
          <p:cNvPr id="12" name="Google Shape;465;p65">
            <a:extLst>
              <a:ext uri="{FF2B5EF4-FFF2-40B4-BE49-F238E27FC236}">
                <a16:creationId xmlns:a16="http://schemas.microsoft.com/office/drawing/2014/main" id="{6D6AE407-E84B-26D4-F8BC-D5C524D558A2}"/>
              </a:ext>
            </a:extLst>
          </p:cNvPr>
          <p:cNvSpPr txBox="1">
            <a:spLocks/>
          </p:cNvSpPr>
          <p:nvPr/>
        </p:nvSpPr>
        <p:spPr>
          <a:xfrm>
            <a:off x="6821593" y="1284180"/>
            <a:ext cx="1498293" cy="56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>
                <a:solidFill>
                  <a:srgbClr val="000000"/>
                </a:solidFill>
              </a:rPr>
              <a:t>future</a:t>
            </a:r>
            <a:endParaRPr lang="zh-CN" altLang="en-US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641874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E6143DD0-0BE7-EDF2-CD07-9BE4A292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3C04661B-5DC5-81A5-2914-5F9B79B42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0604" y="1864050"/>
            <a:ext cx="3999029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6600" dirty="0">
                <a:solidFill>
                  <a:srgbClr val="000000"/>
                </a:solidFill>
              </a:rPr>
              <a:t>Thank you</a:t>
            </a:r>
            <a:endParaRPr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2DFD1E71-E6B8-4EEA-2B4D-E353ECE0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" y="4494776"/>
            <a:ext cx="893597" cy="55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形状&#10;&#10;低可信度描述已自动生成">
            <a:extLst>
              <a:ext uri="{FF2B5EF4-FFF2-40B4-BE49-F238E27FC236}">
                <a16:creationId xmlns:a16="http://schemas.microsoft.com/office/drawing/2014/main" id="{B64D81FD-5679-4EFC-38A8-7A456CFC4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73" y="3293367"/>
            <a:ext cx="1759908" cy="17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2087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58B669A9-5F36-2699-10BC-F2FEA9A5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91CD930B-2853-BD93-EE56-11D7A6B55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POWER bi</a:t>
            </a:r>
            <a:endParaRPr lang="zh-CN" alt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A28017A2-FF0A-1367-976A-586420CE5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" y="4494776"/>
            <a:ext cx="893597" cy="55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A537BB-1AAE-B137-3AB5-8355C439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0" y="870294"/>
            <a:ext cx="7078980" cy="36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2480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122"/>
          <p:cNvSpPr txBox="1">
            <a:spLocks noGrp="1"/>
          </p:cNvSpPr>
          <p:nvPr>
            <p:ph type="title"/>
          </p:nvPr>
        </p:nvSpPr>
        <p:spPr>
          <a:xfrm>
            <a:off x="567038" y="286974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solidFill>
                  <a:srgbClr val="EF00AD"/>
                </a:solidFill>
              </a:rPr>
              <a:t>Linear.     GROUP SHOW</a:t>
            </a:r>
          </a:p>
        </p:txBody>
      </p:sp>
      <p:sp>
        <p:nvSpPr>
          <p:cNvPr id="5261" name="Google Shape;5261;p122"/>
          <p:cNvSpPr txBox="1"/>
          <p:nvPr/>
        </p:nvSpPr>
        <p:spPr>
          <a:xfrm>
            <a:off x="5600275" y="1875900"/>
            <a:ext cx="22161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111CB709-A8F5-2EE7-FAF1-F4DE0AFE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py_72985192-5485-4D5D-9F48-63B060A99583_4580AF34-AB50-4165-AE44-F4258814F47A.mp4">
            <a:hlinkClick r:id="" action="ppaction://media"/>
            <a:extLst>
              <a:ext uri="{FF2B5EF4-FFF2-40B4-BE49-F238E27FC236}">
                <a16:creationId xmlns:a16="http://schemas.microsoft.com/office/drawing/2014/main" id="{D77EB08F-D48F-8C71-F39D-B08539230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7625" y="947642"/>
            <a:ext cx="6348010" cy="3570756"/>
          </a:xfrm>
          <a:prstGeom prst="rect">
            <a:avLst/>
          </a:prstGeom>
        </p:spPr>
      </p:pic>
      <p:grpSp>
        <p:nvGrpSpPr>
          <p:cNvPr id="10" name="Google Shape;5605;p127">
            <a:extLst>
              <a:ext uri="{FF2B5EF4-FFF2-40B4-BE49-F238E27FC236}">
                <a16:creationId xmlns:a16="http://schemas.microsoft.com/office/drawing/2014/main" id="{1E2DF813-A05B-B8D1-5D56-0544AFCE6FDF}"/>
              </a:ext>
            </a:extLst>
          </p:cNvPr>
          <p:cNvGrpSpPr/>
          <p:nvPr/>
        </p:nvGrpSpPr>
        <p:grpSpPr>
          <a:xfrm>
            <a:off x="3743738" y="286974"/>
            <a:ext cx="476847" cy="481364"/>
            <a:chOff x="2207498" y="2051539"/>
            <a:chExt cx="476847" cy="481364"/>
          </a:xfrm>
        </p:grpSpPr>
        <p:sp>
          <p:nvSpPr>
            <p:cNvPr id="5" name="Google Shape;5606;p127">
              <a:extLst>
                <a:ext uri="{FF2B5EF4-FFF2-40B4-BE49-F238E27FC236}">
                  <a16:creationId xmlns:a16="http://schemas.microsoft.com/office/drawing/2014/main" id="{D5BEEB97-AB32-01B2-03E4-D7EE34AE9CC1}"/>
                </a:ext>
              </a:extLst>
            </p:cNvPr>
            <p:cNvSpPr/>
            <p:nvPr/>
          </p:nvSpPr>
          <p:spPr>
            <a:xfrm>
              <a:off x="2207498" y="2166385"/>
              <a:ext cx="476847" cy="366518"/>
            </a:xfrm>
            <a:custGeom>
              <a:avLst/>
              <a:gdLst/>
              <a:ahLst/>
              <a:cxnLst/>
              <a:rect l="l" t="t" r="r" b="b"/>
              <a:pathLst>
                <a:path w="22293" h="17133" extrusionOk="0">
                  <a:moveTo>
                    <a:pt x="11146" y="874"/>
                  </a:moveTo>
                  <a:cubicBezTo>
                    <a:pt x="12783" y="874"/>
                    <a:pt x="14106" y="2198"/>
                    <a:pt x="14106" y="3834"/>
                  </a:cubicBezTo>
                  <a:lnTo>
                    <a:pt x="14106" y="3953"/>
                  </a:lnTo>
                  <a:lnTo>
                    <a:pt x="13883" y="3953"/>
                  </a:lnTo>
                  <a:cubicBezTo>
                    <a:pt x="13462" y="3953"/>
                    <a:pt x="13065" y="3740"/>
                    <a:pt x="12831" y="3388"/>
                  </a:cubicBezTo>
                  <a:lnTo>
                    <a:pt x="12671" y="3148"/>
                  </a:lnTo>
                  <a:cubicBezTo>
                    <a:pt x="12800" y="3016"/>
                    <a:pt x="12925" y="2877"/>
                    <a:pt x="13044" y="2730"/>
                  </a:cubicBezTo>
                  <a:cubicBezTo>
                    <a:pt x="13197" y="2542"/>
                    <a:pt x="13166" y="2267"/>
                    <a:pt x="12981" y="2118"/>
                  </a:cubicBezTo>
                  <a:cubicBezTo>
                    <a:pt x="12900" y="2053"/>
                    <a:pt x="12803" y="2022"/>
                    <a:pt x="12707" y="2022"/>
                  </a:cubicBezTo>
                  <a:cubicBezTo>
                    <a:pt x="12579" y="2022"/>
                    <a:pt x="12454" y="2077"/>
                    <a:pt x="12368" y="2184"/>
                  </a:cubicBezTo>
                  <a:cubicBezTo>
                    <a:pt x="11466" y="3305"/>
                    <a:pt x="10105" y="3953"/>
                    <a:pt x="8667" y="3953"/>
                  </a:cubicBezTo>
                  <a:lnTo>
                    <a:pt x="8186" y="3953"/>
                  </a:lnTo>
                  <a:lnTo>
                    <a:pt x="8186" y="3834"/>
                  </a:lnTo>
                  <a:cubicBezTo>
                    <a:pt x="8186" y="2198"/>
                    <a:pt x="9513" y="874"/>
                    <a:pt x="11146" y="874"/>
                  </a:cubicBezTo>
                  <a:close/>
                  <a:moveTo>
                    <a:pt x="5467" y="2675"/>
                  </a:moveTo>
                  <a:cubicBezTo>
                    <a:pt x="6491" y="2675"/>
                    <a:pt x="7316" y="3503"/>
                    <a:pt x="7319" y="4524"/>
                  </a:cubicBezTo>
                  <a:lnTo>
                    <a:pt x="7319" y="4635"/>
                  </a:lnTo>
                  <a:cubicBezTo>
                    <a:pt x="6693" y="4628"/>
                    <a:pt x="6080" y="4444"/>
                    <a:pt x="5554" y="4099"/>
                  </a:cubicBezTo>
                  <a:cubicBezTo>
                    <a:pt x="5481" y="4052"/>
                    <a:pt x="5397" y="4028"/>
                    <a:pt x="5314" y="4028"/>
                  </a:cubicBezTo>
                  <a:cubicBezTo>
                    <a:pt x="5231" y="4028"/>
                    <a:pt x="5148" y="4052"/>
                    <a:pt x="5077" y="4099"/>
                  </a:cubicBezTo>
                  <a:cubicBezTo>
                    <a:pt x="4551" y="4444"/>
                    <a:pt x="3938" y="4628"/>
                    <a:pt x="3312" y="4635"/>
                  </a:cubicBezTo>
                  <a:lnTo>
                    <a:pt x="3312" y="4524"/>
                  </a:lnTo>
                  <a:cubicBezTo>
                    <a:pt x="3315" y="3503"/>
                    <a:pt x="4140" y="2675"/>
                    <a:pt x="5164" y="2675"/>
                  </a:cubicBezTo>
                  <a:close/>
                  <a:moveTo>
                    <a:pt x="17128" y="2675"/>
                  </a:moveTo>
                  <a:cubicBezTo>
                    <a:pt x="18148" y="2675"/>
                    <a:pt x="18977" y="3503"/>
                    <a:pt x="18981" y="4524"/>
                  </a:cubicBezTo>
                  <a:lnTo>
                    <a:pt x="18981" y="4635"/>
                  </a:lnTo>
                  <a:cubicBezTo>
                    <a:pt x="18354" y="4628"/>
                    <a:pt x="17741" y="4444"/>
                    <a:pt x="17219" y="4099"/>
                  </a:cubicBezTo>
                  <a:cubicBezTo>
                    <a:pt x="17146" y="4052"/>
                    <a:pt x="17062" y="4028"/>
                    <a:pt x="16979" y="4028"/>
                  </a:cubicBezTo>
                  <a:cubicBezTo>
                    <a:pt x="16896" y="4028"/>
                    <a:pt x="16813" y="4052"/>
                    <a:pt x="16742" y="4099"/>
                  </a:cubicBezTo>
                  <a:cubicBezTo>
                    <a:pt x="16216" y="4444"/>
                    <a:pt x="15603" y="4628"/>
                    <a:pt x="14976" y="4635"/>
                  </a:cubicBezTo>
                  <a:lnTo>
                    <a:pt x="14976" y="4524"/>
                  </a:lnTo>
                  <a:cubicBezTo>
                    <a:pt x="14976" y="3503"/>
                    <a:pt x="15805" y="2675"/>
                    <a:pt x="16829" y="2675"/>
                  </a:cubicBezTo>
                  <a:close/>
                  <a:moveTo>
                    <a:pt x="5314" y="4973"/>
                  </a:moveTo>
                  <a:cubicBezTo>
                    <a:pt x="5927" y="5318"/>
                    <a:pt x="6616" y="5502"/>
                    <a:pt x="7316" y="5506"/>
                  </a:cubicBezTo>
                  <a:lnTo>
                    <a:pt x="7316" y="6449"/>
                  </a:lnTo>
                  <a:cubicBezTo>
                    <a:pt x="7316" y="7473"/>
                    <a:pt x="6487" y="8302"/>
                    <a:pt x="5467" y="8302"/>
                  </a:cubicBezTo>
                  <a:lnTo>
                    <a:pt x="5164" y="8302"/>
                  </a:lnTo>
                  <a:cubicBezTo>
                    <a:pt x="4140" y="8302"/>
                    <a:pt x="3315" y="7473"/>
                    <a:pt x="3312" y="6449"/>
                  </a:cubicBezTo>
                  <a:lnTo>
                    <a:pt x="3312" y="5506"/>
                  </a:lnTo>
                  <a:cubicBezTo>
                    <a:pt x="4015" y="5502"/>
                    <a:pt x="4704" y="5318"/>
                    <a:pt x="5314" y="4973"/>
                  </a:cubicBezTo>
                  <a:close/>
                  <a:moveTo>
                    <a:pt x="16979" y="4973"/>
                  </a:moveTo>
                  <a:cubicBezTo>
                    <a:pt x="17591" y="5318"/>
                    <a:pt x="18281" y="5502"/>
                    <a:pt x="18981" y="5506"/>
                  </a:cubicBezTo>
                  <a:lnTo>
                    <a:pt x="18981" y="6449"/>
                  </a:lnTo>
                  <a:cubicBezTo>
                    <a:pt x="18981" y="7473"/>
                    <a:pt x="18152" y="8302"/>
                    <a:pt x="17128" y="8302"/>
                  </a:cubicBezTo>
                  <a:lnTo>
                    <a:pt x="16829" y="8302"/>
                  </a:lnTo>
                  <a:cubicBezTo>
                    <a:pt x="15805" y="8302"/>
                    <a:pt x="14976" y="7473"/>
                    <a:pt x="14976" y="6449"/>
                  </a:cubicBezTo>
                  <a:lnTo>
                    <a:pt x="14976" y="6094"/>
                  </a:lnTo>
                  <a:lnTo>
                    <a:pt x="14976" y="5506"/>
                  </a:lnTo>
                  <a:cubicBezTo>
                    <a:pt x="15680" y="5502"/>
                    <a:pt x="16369" y="5318"/>
                    <a:pt x="16979" y="4973"/>
                  </a:cubicBezTo>
                  <a:close/>
                  <a:moveTo>
                    <a:pt x="12010" y="3723"/>
                  </a:moveTo>
                  <a:lnTo>
                    <a:pt x="12107" y="3872"/>
                  </a:lnTo>
                  <a:cubicBezTo>
                    <a:pt x="12502" y="4462"/>
                    <a:pt x="13166" y="4820"/>
                    <a:pt x="13873" y="4820"/>
                  </a:cubicBezTo>
                  <a:cubicBezTo>
                    <a:pt x="13876" y="4820"/>
                    <a:pt x="13880" y="4820"/>
                    <a:pt x="13883" y="4820"/>
                  </a:cubicBezTo>
                  <a:lnTo>
                    <a:pt x="14106" y="4820"/>
                  </a:lnTo>
                  <a:lnTo>
                    <a:pt x="14106" y="6094"/>
                  </a:lnTo>
                  <a:lnTo>
                    <a:pt x="14106" y="6098"/>
                  </a:lnTo>
                  <a:cubicBezTo>
                    <a:pt x="14106" y="7731"/>
                    <a:pt x="12783" y="9057"/>
                    <a:pt x="11146" y="9057"/>
                  </a:cubicBezTo>
                  <a:cubicBezTo>
                    <a:pt x="9513" y="9057"/>
                    <a:pt x="8186" y="7731"/>
                    <a:pt x="8186" y="6098"/>
                  </a:cubicBezTo>
                  <a:lnTo>
                    <a:pt x="8186" y="4820"/>
                  </a:lnTo>
                  <a:lnTo>
                    <a:pt x="8667" y="4820"/>
                  </a:lnTo>
                  <a:cubicBezTo>
                    <a:pt x="8672" y="4820"/>
                    <a:pt x="8678" y="4820"/>
                    <a:pt x="8683" y="4820"/>
                  </a:cubicBezTo>
                  <a:cubicBezTo>
                    <a:pt x="9879" y="4820"/>
                    <a:pt x="11046" y="4433"/>
                    <a:pt x="12010" y="3723"/>
                  </a:cubicBezTo>
                  <a:close/>
                  <a:moveTo>
                    <a:pt x="14524" y="7898"/>
                  </a:moveTo>
                  <a:cubicBezTo>
                    <a:pt x="14757" y="8267"/>
                    <a:pt x="15074" y="8577"/>
                    <a:pt x="15450" y="8796"/>
                  </a:cubicBezTo>
                  <a:lnTo>
                    <a:pt x="15450" y="8800"/>
                  </a:lnTo>
                  <a:lnTo>
                    <a:pt x="15450" y="9304"/>
                  </a:lnTo>
                  <a:lnTo>
                    <a:pt x="13994" y="9653"/>
                  </a:lnTo>
                  <a:cubicBezTo>
                    <a:pt x="13681" y="9726"/>
                    <a:pt x="13382" y="9851"/>
                    <a:pt x="13107" y="10022"/>
                  </a:cubicBezTo>
                  <a:lnTo>
                    <a:pt x="13107" y="9385"/>
                  </a:lnTo>
                  <a:cubicBezTo>
                    <a:pt x="13705" y="9026"/>
                    <a:pt x="14196" y="8514"/>
                    <a:pt x="14524" y="7898"/>
                  </a:cubicBezTo>
                  <a:close/>
                  <a:moveTo>
                    <a:pt x="7769" y="7898"/>
                  </a:moveTo>
                  <a:cubicBezTo>
                    <a:pt x="8099" y="8514"/>
                    <a:pt x="8590" y="9029"/>
                    <a:pt x="9189" y="9388"/>
                  </a:cubicBezTo>
                  <a:lnTo>
                    <a:pt x="9189" y="10025"/>
                  </a:lnTo>
                  <a:cubicBezTo>
                    <a:pt x="8914" y="9855"/>
                    <a:pt x="8615" y="9729"/>
                    <a:pt x="8301" y="9653"/>
                  </a:cubicBezTo>
                  <a:lnTo>
                    <a:pt x="6842" y="9304"/>
                  </a:lnTo>
                  <a:lnTo>
                    <a:pt x="6842" y="8796"/>
                  </a:lnTo>
                  <a:cubicBezTo>
                    <a:pt x="7218" y="8577"/>
                    <a:pt x="7535" y="8267"/>
                    <a:pt x="7769" y="7898"/>
                  </a:cubicBezTo>
                  <a:close/>
                  <a:moveTo>
                    <a:pt x="6724" y="10171"/>
                  </a:moveTo>
                  <a:lnTo>
                    <a:pt x="8096" y="10499"/>
                  </a:lnTo>
                  <a:cubicBezTo>
                    <a:pt x="8204" y="10527"/>
                    <a:pt x="8308" y="10558"/>
                    <a:pt x="8409" y="10600"/>
                  </a:cubicBezTo>
                  <a:lnTo>
                    <a:pt x="7030" y="10931"/>
                  </a:lnTo>
                  <a:cubicBezTo>
                    <a:pt x="6842" y="10976"/>
                    <a:pt x="6661" y="11035"/>
                    <a:pt x="6484" y="11105"/>
                  </a:cubicBezTo>
                  <a:lnTo>
                    <a:pt x="6724" y="10171"/>
                  </a:lnTo>
                  <a:close/>
                  <a:moveTo>
                    <a:pt x="15572" y="10168"/>
                  </a:moveTo>
                  <a:lnTo>
                    <a:pt x="15812" y="11105"/>
                  </a:lnTo>
                  <a:cubicBezTo>
                    <a:pt x="15631" y="11035"/>
                    <a:pt x="15450" y="10976"/>
                    <a:pt x="15262" y="10931"/>
                  </a:cubicBezTo>
                  <a:lnTo>
                    <a:pt x="13880" y="10600"/>
                  </a:lnTo>
                  <a:cubicBezTo>
                    <a:pt x="13980" y="10558"/>
                    <a:pt x="14088" y="10523"/>
                    <a:pt x="14196" y="10499"/>
                  </a:cubicBezTo>
                  <a:lnTo>
                    <a:pt x="15572" y="10168"/>
                  </a:lnTo>
                  <a:close/>
                  <a:moveTo>
                    <a:pt x="5975" y="9123"/>
                  </a:moveTo>
                  <a:lnTo>
                    <a:pt x="5975" y="9590"/>
                  </a:lnTo>
                  <a:lnTo>
                    <a:pt x="5429" y="11717"/>
                  </a:lnTo>
                  <a:cubicBezTo>
                    <a:pt x="5366" y="11766"/>
                    <a:pt x="5303" y="11818"/>
                    <a:pt x="5241" y="11874"/>
                  </a:cubicBezTo>
                  <a:lnTo>
                    <a:pt x="4656" y="9593"/>
                  </a:lnTo>
                  <a:lnTo>
                    <a:pt x="4656" y="9123"/>
                  </a:lnTo>
                  <a:cubicBezTo>
                    <a:pt x="4823" y="9155"/>
                    <a:pt x="4993" y="9172"/>
                    <a:pt x="5164" y="9172"/>
                  </a:cubicBezTo>
                  <a:lnTo>
                    <a:pt x="5467" y="9172"/>
                  </a:lnTo>
                  <a:cubicBezTo>
                    <a:pt x="5638" y="9172"/>
                    <a:pt x="5808" y="9155"/>
                    <a:pt x="5975" y="9123"/>
                  </a:cubicBezTo>
                  <a:close/>
                  <a:moveTo>
                    <a:pt x="17640" y="9123"/>
                  </a:moveTo>
                  <a:lnTo>
                    <a:pt x="17640" y="9593"/>
                  </a:lnTo>
                  <a:lnTo>
                    <a:pt x="17052" y="11878"/>
                  </a:lnTo>
                  <a:cubicBezTo>
                    <a:pt x="16992" y="11822"/>
                    <a:pt x="16930" y="11770"/>
                    <a:pt x="16867" y="11717"/>
                  </a:cubicBezTo>
                  <a:lnTo>
                    <a:pt x="16320" y="9590"/>
                  </a:lnTo>
                  <a:lnTo>
                    <a:pt x="16320" y="9123"/>
                  </a:lnTo>
                  <a:cubicBezTo>
                    <a:pt x="16488" y="9155"/>
                    <a:pt x="16658" y="9172"/>
                    <a:pt x="16829" y="9172"/>
                  </a:cubicBezTo>
                  <a:lnTo>
                    <a:pt x="17128" y="9172"/>
                  </a:lnTo>
                  <a:cubicBezTo>
                    <a:pt x="17299" y="9172"/>
                    <a:pt x="17470" y="9155"/>
                    <a:pt x="17640" y="9123"/>
                  </a:cubicBezTo>
                  <a:close/>
                  <a:moveTo>
                    <a:pt x="3903" y="10171"/>
                  </a:moveTo>
                  <a:lnTo>
                    <a:pt x="4551" y="12696"/>
                  </a:lnTo>
                  <a:cubicBezTo>
                    <a:pt x="4394" y="12943"/>
                    <a:pt x="4266" y="13204"/>
                    <a:pt x="4168" y="13476"/>
                  </a:cubicBezTo>
                  <a:lnTo>
                    <a:pt x="874" y="13476"/>
                  </a:lnTo>
                  <a:lnTo>
                    <a:pt x="874" y="12602"/>
                  </a:lnTo>
                  <a:cubicBezTo>
                    <a:pt x="874" y="11599"/>
                    <a:pt x="1560" y="10729"/>
                    <a:pt x="2535" y="10499"/>
                  </a:cubicBezTo>
                  <a:lnTo>
                    <a:pt x="3903" y="10171"/>
                  </a:lnTo>
                  <a:close/>
                  <a:moveTo>
                    <a:pt x="18389" y="10171"/>
                  </a:moveTo>
                  <a:lnTo>
                    <a:pt x="19761" y="10499"/>
                  </a:lnTo>
                  <a:cubicBezTo>
                    <a:pt x="20732" y="10729"/>
                    <a:pt x="21422" y="11599"/>
                    <a:pt x="21418" y="12602"/>
                  </a:cubicBezTo>
                  <a:lnTo>
                    <a:pt x="21418" y="13476"/>
                  </a:lnTo>
                  <a:lnTo>
                    <a:pt x="18124" y="13476"/>
                  </a:lnTo>
                  <a:cubicBezTo>
                    <a:pt x="18027" y="13201"/>
                    <a:pt x="17898" y="12940"/>
                    <a:pt x="17741" y="12696"/>
                  </a:cubicBezTo>
                  <a:lnTo>
                    <a:pt x="18389" y="10171"/>
                  </a:lnTo>
                  <a:close/>
                  <a:moveTo>
                    <a:pt x="12236" y="9768"/>
                  </a:moveTo>
                  <a:lnTo>
                    <a:pt x="12236" y="10708"/>
                  </a:lnTo>
                  <a:lnTo>
                    <a:pt x="11150" y="14945"/>
                  </a:lnTo>
                  <a:lnTo>
                    <a:pt x="10060" y="10701"/>
                  </a:lnTo>
                  <a:lnTo>
                    <a:pt x="10060" y="9768"/>
                  </a:lnTo>
                  <a:cubicBezTo>
                    <a:pt x="10415" y="9872"/>
                    <a:pt x="10781" y="9924"/>
                    <a:pt x="11148" y="9924"/>
                  </a:cubicBezTo>
                  <a:cubicBezTo>
                    <a:pt x="11514" y="9924"/>
                    <a:pt x="11881" y="9872"/>
                    <a:pt x="12236" y="9768"/>
                  </a:cubicBezTo>
                  <a:close/>
                  <a:moveTo>
                    <a:pt x="9311" y="11279"/>
                  </a:moveTo>
                  <a:lnTo>
                    <a:pt x="10331" y="15262"/>
                  </a:lnTo>
                  <a:lnTo>
                    <a:pt x="10331" y="15262"/>
                  </a:lnTo>
                  <a:lnTo>
                    <a:pt x="6936" y="11864"/>
                  </a:lnTo>
                  <a:cubicBezTo>
                    <a:pt x="7030" y="11832"/>
                    <a:pt x="7131" y="11801"/>
                    <a:pt x="7232" y="11777"/>
                  </a:cubicBezTo>
                  <a:lnTo>
                    <a:pt x="9311" y="11279"/>
                  </a:lnTo>
                  <a:close/>
                  <a:moveTo>
                    <a:pt x="12988" y="11286"/>
                  </a:moveTo>
                  <a:lnTo>
                    <a:pt x="15060" y="11780"/>
                  </a:lnTo>
                  <a:cubicBezTo>
                    <a:pt x="15164" y="11805"/>
                    <a:pt x="15265" y="11836"/>
                    <a:pt x="15363" y="11871"/>
                  </a:cubicBezTo>
                  <a:lnTo>
                    <a:pt x="11964" y="15269"/>
                  </a:lnTo>
                  <a:lnTo>
                    <a:pt x="12988" y="11286"/>
                  </a:lnTo>
                  <a:close/>
                  <a:moveTo>
                    <a:pt x="6122" y="12282"/>
                  </a:moveTo>
                  <a:lnTo>
                    <a:pt x="10102" y="16262"/>
                  </a:lnTo>
                  <a:lnTo>
                    <a:pt x="4791" y="16262"/>
                  </a:lnTo>
                  <a:lnTo>
                    <a:pt x="4791" y="14869"/>
                  </a:lnTo>
                  <a:cubicBezTo>
                    <a:pt x="4791" y="13842"/>
                    <a:pt x="5286" y="12877"/>
                    <a:pt x="6122" y="12282"/>
                  </a:cubicBezTo>
                  <a:close/>
                  <a:moveTo>
                    <a:pt x="16178" y="12289"/>
                  </a:moveTo>
                  <a:cubicBezTo>
                    <a:pt x="17010" y="12884"/>
                    <a:pt x="17504" y="13848"/>
                    <a:pt x="17501" y="14872"/>
                  </a:cubicBezTo>
                  <a:lnTo>
                    <a:pt x="17501" y="16262"/>
                  </a:lnTo>
                  <a:lnTo>
                    <a:pt x="12205" y="16262"/>
                  </a:lnTo>
                  <a:lnTo>
                    <a:pt x="16178" y="12289"/>
                  </a:lnTo>
                  <a:close/>
                  <a:moveTo>
                    <a:pt x="11146" y="0"/>
                  </a:moveTo>
                  <a:cubicBezTo>
                    <a:pt x="9464" y="0"/>
                    <a:pt x="7981" y="1097"/>
                    <a:pt x="7486" y="2703"/>
                  </a:cubicBezTo>
                  <a:cubicBezTo>
                    <a:pt x="6971" y="2131"/>
                    <a:pt x="6236" y="1804"/>
                    <a:pt x="5467" y="1804"/>
                  </a:cubicBezTo>
                  <a:lnTo>
                    <a:pt x="5164" y="1804"/>
                  </a:lnTo>
                  <a:cubicBezTo>
                    <a:pt x="3660" y="1804"/>
                    <a:pt x="2441" y="3023"/>
                    <a:pt x="2441" y="4524"/>
                  </a:cubicBezTo>
                  <a:lnTo>
                    <a:pt x="2441" y="6449"/>
                  </a:lnTo>
                  <a:cubicBezTo>
                    <a:pt x="2441" y="7414"/>
                    <a:pt x="2953" y="8305"/>
                    <a:pt x="3782" y="8796"/>
                  </a:cubicBezTo>
                  <a:lnTo>
                    <a:pt x="3782" y="9304"/>
                  </a:lnTo>
                  <a:lnTo>
                    <a:pt x="2330" y="9653"/>
                  </a:lnTo>
                  <a:cubicBezTo>
                    <a:pt x="965" y="9976"/>
                    <a:pt x="0" y="11199"/>
                    <a:pt x="4" y="12602"/>
                  </a:cubicBezTo>
                  <a:lnTo>
                    <a:pt x="4" y="13911"/>
                  </a:lnTo>
                  <a:cubicBezTo>
                    <a:pt x="4" y="14151"/>
                    <a:pt x="199" y="14346"/>
                    <a:pt x="439" y="14346"/>
                  </a:cubicBezTo>
                  <a:lnTo>
                    <a:pt x="3952" y="14346"/>
                  </a:lnTo>
                  <a:cubicBezTo>
                    <a:pt x="3931" y="14520"/>
                    <a:pt x="3921" y="14695"/>
                    <a:pt x="3921" y="14869"/>
                  </a:cubicBezTo>
                  <a:lnTo>
                    <a:pt x="3921" y="16262"/>
                  </a:lnTo>
                  <a:lnTo>
                    <a:pt x="1309" y="16262"/>
                  </a:lnTo>
                  <a:cubicBezTo>
                    <a:pt x="1069" y="16262"/>
                    <a:pt x="874" y="16457"/>
                    <a:pt x="874" y="16697"/>
                  </a:cubicBezTo>
                  <a:cubicBezTo>
                    <a:pt x="874" y="16937"/>
                    <a:pt x="1069" y="17132"/>
                    <a:pt x="1309" y="17132"/>
                  </a:cubicBezTo>
                  <a:lnTo>
                    <a:pt x="20983" y="17132"/>
                  </a:lnTo>
                  <a:cubicBezTo>
                    <a:pt x="21223" y="17132"/>
                    <a:pt x="21418" y="16937"/>
                    <a:pt x="21418" y="16697"/>
                  </a:cubicBezTo>
                  <a:cubicBezTo>
                    <a:pt x="21418" y="16457"/>
                    <a:pt x="21223" y="16262"/>
                    <a:pt x="20983" y="16262"/>
                  </a:cubicBezTo>
                  <a:lnTo>
                    <a:pt x="18371" y="16262"/>
                  </a:lnTo>
                  <a:lnTo>
                    <a:pt x="18371" y="14872"/>
                  </a:lnTo>
                  <a:cubicBezTo>
                    <a:pt x="18371" y="14698"/>
                    <a:pt x="18361" y="14520"/>
                    <a:pt x="18337" y="14346"/>
                  </a:cubicBezTo>
                  <a:lnTo>
                    <a:pt x="21853" y="14346"/>
                  </a:lnTo>
                  <a:cubicBezTo>
                    <a:pt x="22094" y="14346"/>
                    <a:pt x="22289" y="14151"/>
                    <a:pt x="22289" y="13911"/>
                  </a:cubicBezTo>
                  <a:lnTo>
                    <a:pt x="22289" y="12602"/>
                  </a:lnTo>
                  <a:cubicBezTo>
                    <a:pt x="22292" y="11199"/>
                    <a:pt x="21328" y="9976"/>
                    <a:pt x="19963" y="9653"/>
                  </a:cubicBezTo>
                  <a:lnTo>
                    <a:pt x="18507" y="9304"/>
                  </a:lnTo>
                  <a:lnTo>
                    <a:pt x="18507" y="8796"/>
                  </a:lnTo>
                  <a:cubicBezTo>
                    <a:pt x="19339" y="8305"/>
                    <a:pt x="19851" y="7414"/>
                    <a:pt x="19851" y="6449"/>
                  </a:cubicBezTo>
                  <a:lnTo>
                    <a:pt x="19851" y="4524"/>
                  </a:lnTo>
                  <a:cubicBezTo>
                    <a:pt x="19848" y="3023"/>
                    <a:pt x="18633" y="1804"/>
                    <a:pt x="17128" y="1804"/>
                  </a:cubicBezTo>
                  <a:lnTo>
                    <a:pt x="16829" y="1804"/>
                  </a:lnTo>
                  <a:cubicBezTo>
                    <a:pt x="16825" y="1804"/>
                    <a:pt x="16821" y="1804"/>
                    <a:pt x="16817" y="1804"/>
                  </a:cubicBezTo>
                  <a:cubicBezTo>
                    <a:pt x="16048" y="1804"/>
                    <a:pt x="15318" y="2131"/>
                    <a:pt x="14806" y="2703"/>
                  </a:cubicBezTo>
                  <a:cubicBezTo>
                    <a:pt x="14311" y="1097"/>
                    <a:pt x="12828" y="0"/>
                    <a:pt x="11146" y="0"/>
                  </a:cubicBezTo>
                  <a:close/>
                </a:path>
              </a:pathLst>
            </a:custGeom>
            <a:solidFill>
              <a:srgbClr val="EF00AD"/>
            </a:solidFill>
            <a:ln>
              <a:solidFill>
                <a:srgbClr val="EF0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07;p127">
              <a:extLst>
                <a:ext uri="{FF2B5EF4-FFF2-40B4-BE49-F238E27FC236}">
                  <a16:creationId xmlns:a16="http://schemas.microsoft.com/office/drawing/2014/main" id="{2C18C49B-C9A3-9E6E-F676-BE680E0E2C7F}"/>
                </a:ext>
              </a:extLst>
            </p:cNvPr>
            <p:cNvSpPr/>
            <p:nvPr/>
          </p:nvSpPr>
          <p:spPr>
            <a:xfrm>
              <a:off x="2422576" y="2051539"/>
              <a:ext cx="18652" cy="58487"/>
            </a:xfrm>
            <a:custGeom>
              <a:avLst/>
              <a:gdLst/>
              <a:ahLst/>
              <a:cxnLst/>
              <a:rect l="l" t="t" r="r" b="b"/>
              <a:pathLst>
                <a:path w="872" h="2734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lnTo>
                    <a:pt x="1" y="2298"/>
                  </a:lnTo>
                  <a:cubicBezTo>
                    <a:pt x="1" y="2538"/>
                    <a:pt x="196" y="2733"/>
                    <a:pt x="436" y="2733"/>
                  </a:cubicBezTo>
                  <a:cubicBezTo>
                    <a:pt x="676" y="2733"/>
                    <a:pt x="871" y="2538"/>
                    <a:pt x="871" y="229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EF00AD"/>
            </a:solidFill>
            <a:ln>
              <a:solidFill>
                <a:srgbClr val="EF0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08;p127">
              <a:extLst>
                <a:ext uri="{FF2B5EF4-FFF2-40B4-BE49-F238E27FC236}">
                  <a16:creationId xmlns:a16="http://schemas.microsoft.com/office/drawing/2014/main" id="{33F42600-312D-90E9-ED26-B0B2505CEB4F}"/>
                </a:ext>
              </a:extLst>
            </p:cNvPr>
            <p:cNvSpPr/>
            <p:nvPr/>
          </p:nvSpPr>
          <p:spPr>
            <a:xfrm>
              <a:off x="2420458" y="2123674"/>
              <a:ext cx="20770" cy="18718"/>
            </a:xfrm>
            <a:custGeom>
              <a:avLst/>
              <a:gdLst/>
              <a:ahLst/>
              <a:cxnLst/>
              <a:rect l="l" t="t" r="r" b="b"/>
              <a:pathLst>
                <a:path w="971" h="875" extrusionOk="0">
                  <a:moveTo>
                    <a:pt x="541" y="0"/>
                  </a:moveTo>
                  <a:cubicBezTo>
                    <a:pt x="260" y="0"/>
                    <a:pt x="0" y="285"/>
                    <a:pt x="135" y="605"/>
                  </a:cubicBezTo>
                  <a:cubicBezTo>
                    <a:pt x="211" y="791"/>
                    <a:pt x="371" y="875"/>
                    <a:pt x="531" y="875"/>
                  </a:cubicBezTo>
                  <a:cubicBezTo>
                    <a:pt x="751" y="875"/>
                    <a:pt x="970" y="715"/>
                    <a:pt x="970" y="441"/>
                  </a:cubicBezTo>
                  <a:cubicBezTo>
                    <a:pt x="970" y="323"/>
                    <a:pt x="925" y="215"/>
                    <a:pt x="845" y="131"/>
                  </a:cubicBezTo>
                  <a:cubicBezTo>
                    <a:pt x="753" y="39"/>
                    <a:pt x="646" y="0"/>
                    <a:pt x="541" y="0"/>
                  </a:cubicBezTo>
                  <a:close/>
                </a:path>
              </a:pathLst>
            </a:custGeom>
            <a:solidFill>
              <a:srgbClr val="EF00AD"/>
            </a:solidFill>
            <a:ln>
              <a:solidFill>
                <a:srgbClr val="EF0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09;p127">
              <a:extLst>
                <a:ext uri="{FF2B5EF4-FFF2-40B4-BE49-F238E27FC236}">
                  <a16:creationId xmlns:a16="http://schemas.microsoft.com/office/drawing/2014/main" id="{61CB7B69-2A7F-A11A-B163-DE1BDAF84AA3}"/>
                </a:ext>
              </a:extLst>
            </p:cNvPr>
            <p:cNvSpPr/>
            <p:nvPr/>
          </p:nvSpPr>
          <p:spPr>
            <a:xfrm>
              <a:off x="2318834" y="2091564"/>
              <a:ext cx="55507" cy="53438"/>
            </a:xfrm>
            <a:custGeom>
              <a:avLst/>
              <a:gdLst/>
              <a:ahLst/>
              <a:cxnLst/>
              <a:rect l="l" t="t" r="r" b="b"/>
              <a:pathLst>
                <a:path w="2595" h="2498" extrusionOk="0">
                  <a:moveTo>
                    <a:pt x="478" y="1"/>
                  </a:moveTo>
                  <a:cubicBezTo>
                    <a:pt x="367" y="1"/>
                    <a:pt x="255" y="43"/>
                    <a:pt x="171" y="128"/>
                  </a:cubicBezTo>
                  <a:cubicBezTo>
                    <a:pt x="4" y="295"/>
                    <a:pt x="0" y="567"/>
                    <a:pt x="168" y="737"/>
                  </a:cubicBezTo>
                  <a:lnTo>
                    <a:pt x="1780" y="2349"/>
                  </a:lnTo>
                  <a:cubicBezTo>
                    <a:pt x="1867" y="2447"/>
                    <a:pt x="1987" y="2497"/>
                    <a:pt x="2108" y="2497"/>
                  </a:cubicBezTo>
                  <a:cubicBezTo>
                    <a:pt x="2219" y="2497"/>
                    <a:pt x="2330" y="2455"/>
                    <a:pt x="2417" y="2370"/>
                  </a:cubicBezTo>
                  <a:cubicBezTo>
                    <a:pt x="2595" y="2189"/>
                    <a:pt x="2584" y="1897"/>
                    <a:pt x="2393" y="1733"/>
                  </a:cubicBezTo>
                  <a:lnTo>
                    <a:pt x="784" y="124"/>
                  </a:lnTo>
                  <a:cubicBezTo>
                    <a:pt x="698" y="42"/>
                    <a:pt x="588" y="1"/>
                    <a:pt x="478" y="1"/>
                  </a:cubicBezTo>
                  <a:close/>
                </a:path>
              </a:pathLst>
            </a:custGeom>
            <a:solidFill>
              <a:srgbClr val="EF00AD"/>
            </a:solidFill>
            <a:ln>
              <a:solidFill>
                <a:srgbClr val="EF0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10;p127">
              <a:extLst>
                <a:ext uri="{FF2B5EF4-FFF2-40B4-BE49-F238E27FC236}">
                  <a16:creationId xmlns:a16="http://schemas.microsoft.com/office/drawing/2014/main" id="{E369FA97-1F9F-8815-0430-13F023236616}"/>
                </a:ext>
              </a:extLst>
            </p:cNvPr>
            <p:cNvSpPr/>
            <p:nvPr/>
          </p:nvSpPr>
          <p:spPr>
            <a:xfrm>
              <a:off x="2489462" y="2089917"/>
              <a:ext cx="57069" cy="55257"/>
            </a:xfrm>
            <a:custGeom>
              <a:avLst/>
              <a:gdLst/>
              <a:ahLst/>
              <a:cxnLst/>
              <a:rect l="l" t="t" r="r" b="b"/>
              <a:pathLst>
                <a:path w="2668" h="2583" extrusionOk="0">
                  <a:moveTo>
                    <a:pt x="2189" y="0"/>
                  </a:moveTo>
                  <a:cubicBezTo>
                    <a:pt x="2078" y="0"/>
                    <a:pt x="1966" y="43"/>
                    <a:pt x="1881" y="128"/>
                  </a:cubicBezTo>
                  <a:lnTo>
                    <a:pt x="171" y="1841"/>
                  </a:lnTo>
                  <a:cubicBezTo>
                    <a:pt x="1" y="2008"/>
                    <a:pt x="1" y="2287"/>
                    <a:pt x="171" y="2454"/>
                  </a:cubicBezTo>
                  <a:cubicBezTo>
                    <a:pt x="257" y="2539"/>
                    <a:pt x="368" y="2582"/>
                    <a:pt x="480" y="2582"/>
                  </a:cubicBezTo>
                  <a:cubicBezTo>
                    <a:pt x="591" y="2582"/>
                    <a:pt x="702" y="2539"/>
                    <a:pt x="788" y="2454"/>
                  </a:cubicBezTo>
                  <a:lnTo>
                    <a:pt x="2497" y="744"/>
                  </a:lnTo>
                  <a:cubicBezTo>
                    <a:pt x="2668" y="574"/>
                    <a:pt x="2668" y="299"/>
                    <a:pt x="2497" y="128"/>
                  </a:cubicBezTo>
                  <a:cubicBezTo>
                    <a:pt x="2412" y="43"/>
                    <a:pt x="2301" y="0"/>
                    <a:pt x="2189" y="0"/>
                  </a:cubicBezTo>
                  <a:close/>
                </a:path>
              </a:pathLst>
            </a:custGeom>
            <a:solidFill>
              <a:srgbClr val="EF00AD"/>
            </a:solidFill>
            <a:ln>
              <a:solidFill>
                <a:srgbClr val="EF00A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10752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EA0ED974-A26D-12D5-C83A-FF89552F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>
            <a:extLst>
              <a:ext uri="{FF2B5EF4-FFF2-40B4-BE49-F238E27FC236}">
                <a16:creationId xmlns:a16="http://schemas.microsoft.com/office/drawing/2014/main" id="{9DA2DCC2-E437-8887-FC0B-FEF4B56FB3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E4917170-6AB6-B552-21A4-83045DED8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0373" y="510025"/>
            <a:ext cx="3794254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>
                <a:solidFill>
                  <a:schemeClr val="tx1"/>
                </a:solidFill>
              </a:rPr>
              <a:t>Summary of variables</a:t>
            </a:r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5" name="Picture 2" descr="TED logo and symbol, meaning, history, PNG">
            <a:extLst>
              <a:ext uri="{FF2B5EF4-FFF2-40B4-BE49-F238E27FC236}">
                <a16:creationId xmlns:a16="http://schemas.microsoft.com/office/drawing/2014/main" id="{766FDBCB-C192-5636-6A9A-425E11EE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box with black text&#10;&#10;AI-generated content may be incorrect.">
            <a:extLst>
              <a:ext uri="{FF2B5EF4-FFF2-40B4-BE49-F238E27FC236}">
                <a16:creationId xmlns:a16="http://schemas.microsoft.com/office/drawing/2014/main" id="{F6B8AFEA-3799-E926-FB93-8B681138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7" y="1381412"/>
            <a:ext cx="8294626" cy="28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7876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1981402" y="417035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tx1"/>
                </a:solidFill>
              </a:rPr>
              <a:t>Variable Correlation Analysis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94C3681E-6B56-268C-E82A-F164B47F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80" y="1124735"/>
            <a:ext cx="6455639" cy="3568111"/>
          </a:xfrm>
          <a:prstGeom prst="rect">
            <a:avLst/>
          </a:prstGeom>
        </p:spPr>
      </p:pic>
      <p:pic>
        <p:nvPicPr>
          <p:cNvPr id="5" name="Picture 2" descr="TED logo and symbol, meaning, history, PNG">
            <a:extLst>
              <a:ext uri="{FF2B5EF4-FFF2-40B4-BE49-F238E27FC236}">
                <a16:creationId xmlns:a16="http://schemas.microsoft.com/office/drawing/2014/main" id="{C5767F07-C788-BE7C-EADE-C9DB2325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713281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1942656" y="48290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>
                <a:solidFill>
                  <a:schemeClr val="tx1"/>
                </a:solidFill>
              </a:rPr>
              <a:t>Popularity Score  vs  Languages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图片 3" descr="图表, 散点图&#10;&#10;描述已自动生成">
            <a:extLst>
              <a:ext uri="{FF2B5EF4-FFF2-40B4-BE49-F238E27FC236}">
                <a16:creationId xmlns:a16="http://schemas.microsoft.com/office/drawing/2014/main" id="{2D4D905E-0BA6-BE29-51C8-BAC10C4D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50" y="1271969"/>
            <a:ext cx="7116300" cy="3390900"/>
          </a:xfrm>
          <a:prstGeom prst="rect">
            <a:avLst/>
          </a:prstGeom>
        </p:spPr>
      </p:pic>
      <p:pic>
        <p:nvPicPr>
          <p:cNvPr id="4" name="Picture 2" descr="TED logo and symbol, meaning, history, PNG">
            <a:extLst>
              <a:ext uri="{FF2B5EF4-FFF2-40B4-BE49-F238E27FC236}">
                <a16:creationId xmlns:a16="http://schemas.microsoft.com/office/drawing/2014/main" id="{974BA549-6500-DB9C-CFB6-F80F7AEE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47385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5" name="Google Shape;465;p65"/>
          <p:cNvSpPr txBox="1">
            <a:spLocks noGrp="1"/>
          </p:cNvSpPr>
          <p:nvPr>
            <p:ph type="title"/>
          </p:nvPr>
        </p:nvSpPr>
        <p:spPr>
          <a:xfrm>
            <a:off x="1779924" y="487376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>
                <a:solidFill>
                  <a:schemeClr val="tx1"/>
                </a:solidFill>
              </a:rPr>
              <a:t>Popularity Score vs Tags and Ratings</a:t>
            </a:r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2" name="图片 2" descr="图表, 箱线图&#10;&#10;描述已自动生成">
            <a:extLst>
              <a:ext uri="{FF2B5EF4-FFF2-40B4-BE49-F238E27FC236}">
                <a16:creationId xmlns:a16="http://schemas.microsoft.com/office/drawing/2014/main" id="{2A695B45-D960-9219-C94F-A4479733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22" y="1217725"/>
            <a:ext cx="7212956" cy="3368251"/>
          </a:xfrm>
          <a:prstGeom prst="rect">
            <a:avLst/>
          </a:prstGeom>
        </p:spPr>
      </p:pic>
      <p:pic>
        <p:nvPicPr>
          <p:cNvPr id="3" name="Picture 2" descr="TED logo and symbol, meaning, history, PNG">
            <a:extLst>
              <a:ext uri="{FF2B5EF4-FFF2-40B4-BE49-F238E27FC236}">
                <a16:creationId xmlns:a16="http://schemas.microsoft.com/office/drawing/2014/main" id="{69ADE376-004E-89A8-B9A1-3CC2442E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555628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F12B9694-1571-6970-D645-0D87D07FA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8343CB02-3B65-4F9B-B239-CB3855FF3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8858" y="350832"/>
            <a:ext cx="2789100" cy="74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altLang="zh-CN" sz="3200">
                <a:solidFill>
                  <a:schemeClr val="tx1"/>
                </a:solidFill>
              </a:rPr>
              <a:t>Main Effect Model</a:t>
            </a:r>
          </a:p>
        </p:txBody>
      </p:sp>
      <p:pic>
        <p:nvPicPr>
          <p:cNvPr id="6" name="Picture 2" descr="TED logo and symbol, meaning, history, PNG">
            <a:extLst>
              <a:ext uri="{FF2B5EF4-FFF2-40B4-BE49-F238E27FC236}">
                <a16:creationId xmlns:a16="http://schemas.microsoft.com/office/drawing/2014/main" id="{FF5A451F-4968-0361-081A-9729593A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numbers and a white background&#10;&#10;AI-generated content may be incorrect.">
            <a:extLst>
              <a:ext uri="{FF2B5EF4-FFF2-40B4-BE49-F238E27FC236}">
                <a16:creationId xmlns:a16="http://schemas.microsoft.com/office/drawing/2014/main" id="{8C476538-70A3-840E-B7E6-F72BCCE0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58" y="2571750"/>
            <a:ext cx="3143060" cy="1534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8BE177-2E12-3E66-E70E-7C16FE4F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75" y="1542624"/>
            <a:ext cx="8278650" cy="4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6304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2F5BFE2C-C8F7-478E-0A3A-B5B46FEE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187C2823-0331-7CB0-EDBE-2D5323FC3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237" y="244306"/>
            <a:ext cx="4903650" cy="7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altLang="zh-CN" sz="3200">
                <a:solidFill>
                  <a:schemeClr val="tx1"/>
                </a:solidFill>
              </a:rPr>
              <a:t>Check for Linearity &amp; Curvature</a:t>
            </a:r>
          </a:p>
        </p:txBody>
      </p:sp>
      <p:pic>
        <p:nvPicPr>
          <p:cNvPr id="6" name="Picture 2" descr="TED logo and symbol, meaning, history, PNG">
            <a:extLst>
              <a:ext uri="{FF2B5EF4-FFF2-40B4-BE49-F238E27FC236}">
                <a16:creationId xmlns:a16="http://schemas.microsoft.com/office/drawing/2014/main" id="{C37AA1DE-9FEE-E541-075B-051E4AAD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E86C3A-0E1F-D8D4-81DA-CD887FA4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38" y="954690"/>
            <a:ext cx="7772400" cy="394692"/>
          </a:xfrm>
          <a:prstGeom prst="rect">
            <a:avLst/>
          </a:prstGeom>
        </p:spPr>
      </p:pic>
      <p:pic>
        <p:nvPicPr>
          <p:cNvPr id="5" name="Picture 4" descr="A close-up of several black graphs&#10;&#10;AI-generated content may be incorrect.">
            <a:extLst>
              <a:ext uri="{FF2B5EF4-FFF2-40B4-BE49-F238E27FC236}">
                <a16:creationId xmlns:a16="http://schemas.microsoft.com/office/drawing/2014/main" id="{D5A37AF2-5A91-AB2F-429A-5362017F0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9" y="1609249"/>
            <a:ext cx="4919214" cy="21550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20A465-FC0A-C0B2-E0DE-AF6A2D1F90D7}"/>
              </a:ext>
            </a:extLst>
          </p:cNvPr>
          <p:cNvCxnSpPr>
            <a:cxnSpLocks/>
          </p:cNvCxnSpPr>
          <p:nvPr/>
        </p:nvCxnSpPr>
        <p:spPr>
          <a:xfrm>
            <a:off x="1785776" y="2870581"/>
            <a:ext cx="3005304" cy="1153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aph with a red line and black dots&#10;&#10;AI-generated content may be incorrect.">
            <a:extLst>
              <a:ext uri="{FF2B5EF4-FFF2-40B4-BE49-F238E27FC236}">
                <a16:creationId xmlns:a16="http://schemas.microsoft.com/office/drawing/2014/main" id="{9405123E-520A-25F7-98B5-7263A9F4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257" y="1666978"/>
            <a:ext cx="2913260" cy="1302453"/>
          </a:xfrm>
          <a:prstGeom prst="rect">
            <a:avLst/>
          </a:prstGeom>
          <a:ln w="28575">
            <a:solidFill>
              <a:srgbClr val="EE2E25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F99D2F-73E3-FBC8-81EC-F9616913448F}"/>
              </a:ext>
            </a:extLst>
          </p:cNvPr>
          <p:cNvCxnSpPr/>
          <p:nvPr/>
        </p:nvCxnSpPr>
        <p:spPr>
          <a:xfrm>
            <a:off x="2371298" y="2072753"/>
            <a:ext cx="3454589" cy="435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aph with black dots&#10;&#10;AI-generated content may be incorrect.">
            <a:extLst>
              <a:ext uri="{FF2B5EF4-FFF2-40B4-BE49-F238E27FC236}">
                <a16:creationId xmlns:a16="http://schemas.microsoft.com/office/drawing/2014/main" id="{E79845BA-6651-EBFE-8768-5658CAA74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224" y="3231146"/>
            <a:ext cx="3603337" cy="1542746"/>
          </a:xfrm>
          <a:prstGeom prst="rect">
            <a:avLst/>
          </a:prstGeom>
          <a:ln w="28575">
            <a:solidFill>
              <a:srgbClr val="EE2E25"/>
            </a:solidFill>
          </a:ln>
        </p:spPr>
      </p:pic>
    </p:spTree>
    <p:extLst>
      <p:ext uri="{BB962C8B-B14F-4D97-AF65-F5344CB8AC3E}">
        <p14:creationId xmlns:p14="http://schemas.microsoft.com/office/powerpoint/2010/main" val="1196323446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0DFF267E-70D0-13BE-CA05-003250FD8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>
            <a:extLst>
              <a:ext uri="{FF2B5EF4-FFF2-40B4-BE49-F238E27FC236}">
                <a16:creationId xmlns:a16="http://schemas.microsoft.com/office/drawing/2014/main" id="{097C9825-856C-CC24-2E94-867F5C789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3083" y="252836"/>
            <a:ext cx="2956647" cy="7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A" altLang="zh-CN" sz="3200">
                <a:solidFill>
                  <a:schemeClr val="tx1"/>
                </a:solidFill>
              </a:rPr>
              <a:t>Interaction Terms</a:t>
            </a:r>
          </a:p>
        </p:txBody>
      </p:sp>
      <p:pic>
        <p:nvPicPr>
          <p:cNvPr id="6" name="Picture 2" descr="TED logo and symbol, meaning, history, PNG">
            <a:extLst>
              <a:ext uri="{FF2B5EF4-FFF2-40B4-BE49-F238E27FC236}">
                <a16:creationId xmlns:a16="http://schemas.microsoft.com/office/drawing/2014/main" id="{16EB7EEC-1219-DA66-117B-20A2A76C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4518398"/>
            <a:ext cx="855800" cy="5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BED67-B2C2-BA43-E997-1DA2138C1030}"/>
              </a:ext>
            </a:extLst>
          </p:cNvPr>
          <p:cNvSpPr txBox="1"/>
          <p:nvPr/>
        </p:nvSpPr>
        <p:spPr>
          <a:xfrm>
            <a:off x="567234" y="1556211"/>
            <a:ext cx="80759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</a:rPr>
              <a:t>Based on domain knowledge, add interaction between 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Duration and languages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</a:rPr>
              <a:t>Video age and </a:t>
            </a:r>
            <a:r>
              <a:rPr lang="en-US" dirty="0">
                <a:latin typeface="Calibri"/>
                <a:ea typeface="Calibri"/>
                <a:cs typeface="Calibri"/>
              </a:rPr>
              <a:t>languages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Number of speaker and languages</a:t>
            </a:r>
          </a:p>
          <a:p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</a:rPr>
              <a:t>Full model:</a:t>
            </a:r>
          </a:p>
          <a:p>
            <a:endParaRPr lang="en-US" dirty="0">
              <a:solidFill>
                <a:srgbClr val="7030A0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DF59-8917-9B46-D190-F054A0ABF0CE}"/>
              </a:ext>
            </a:extLst>
          </p:cNvPr>
          <p:cNvSpPr txBox="1"/>
          <p:nvPr/>
        </p:nvSpPr>
        <p:spPr>
          <a:xfrm>
            <a:off x="3202958" y="4000012"/>
            <a:ext cx="24803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alibri"/>
              </a:rPr>
              <a:t>How k and n are defined?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632EE8-5BD0-569E-50E5-1EF0673CD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06" y="3071834"/>
            <a:ext cx="7772400" cy="4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94453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527</Words>
  <Application>Microsoft Macintosh PowerPoint</Application>
  <PresentationFormat>On-screen Show (16:9)</PresentationFormat>
  <Paragraphs>254</Paragraphs>
  <Slides>23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Roboto Slab Light</vt:lpstr>
      <vt:lpstr>Bebas Neue</vt:lpstr>
      <vt:lpstr>Fira Sans Extra Condensed Medium</vt:lpstr>
      <vt:lpstr>Overpass</vt:lpstr>
      <vt:lpstr>Monaco</vt:lpstr>
      <vt:lpstr>Arial</vt:lpstr>
      <vt:lpstr>Overpass Light</vt:lpstr>
      <vt:lpstr>Minimal Marketing by Slidesgo XL</vt:lpstr>
      <vt:lpstr>TED TALK Popularity Analysis</vt:lpstr>
      <vt:lpstr>Research Context</vt:lpstr>
      <vt:lpstr>Summary of variables</vt:lpstr>
      <vt:lpstr>Variable Correlation Analysis </vt:lpstr>
      <vt:lpstr>Popularity Score  vs  Languages</vt:lpstr>
      <vt:lpstr>Popularity Score vs Tags and Ratings</vt:lpstr>
      <vt:lpstr>Main Effect Model</vt:lpstr>
      <vt:lpstr>Check for Linearity &amp; Curvature</vt:lpstr>
      <vt:lpstr>Interaction Terms</vt:lpstr>
      <vt:lpstr>Polynomial Terms</vt:lpstr>
      <vt:lpstr>Full Model</vt:lpstr>
      <vt:lpstr>PowerPoint Presentation</vt:lpstr>
      <vt:lpstr>PowerPoint Presentation</vt:lpstr>
      <vt:lpstr>Step-AIC model</vt:lpstr>
      <vt:lpstr>Aic final model</vt:lpstr>
      <vt:lpstr>Aic final model</vt:lpstr>
      <vt:lpstr>Model Diagnostics </vt:lpstr>
      <vt:lpstr>Line assumptions check</vt:lpstr>
      <vt:lpstr>Data Validation</vt:lpstr>
      <vt:lpstr>   conclusion</vt:lpstr>
      <vt:lpstr>Thank you</vt:lpstr>
      <vt:lpstr>POWER bi</vt:lpstr>
      <vt:lpstr>Linear.     GROUP 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 Popularity Analysis</dc:title>
  <cp:lastModifiedBy>Laurian Li</cp:lastModifiedBy>
  <cp:revision>4</cp:revision>
  <dcterms:modified xsi:type="dcterms:W3CDTF">2025-04-04T12:48:52Z</dcterms:modified>
</cp:coreProperties>
</file>